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Barlow" panose="00000500000000000000" pitchFamily="2" charset="0"/>
      <p:regular r:id="rId15"/>
    </p:embeddedFont>
    <p:embeddedFont>
      <p:font typeface="Consolas" panose="020B0609020204030204" pitchFamily="49"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9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72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3161348"/>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Insurance Premium &amp; Payout KPI Dashboard</a:t>
            </a:r>
            <a:endParaRPr lang="en-US" sz="3850" dirty="0"/>
          </a:p>
        </p:txBody>
      </p:sp>
      <p:sp>
        <p:nvSpPr>
          <p:cNvPr id="4" name="Text 1"/>
          <p:cNvSpPr/>
          <p:nvPr/>
        </p:nvSpPr>
        <p:spPr>
          <a:xfrm>
            <a:off x="6367462" y="4715708"/>
            <a:ext cx="73818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 Unified Analysis by Basavaraj — Junior Data Analyst</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9500" y="771882"/>
            <a:ext cx="7092672" cy="421838"/>
          </a:xfrm>
          <a:prstGeom prst="rect">
            <a:avLst/>
          </a:prstGeom>
          <a:noFill/>
          <a:ln/>
        </p:spPr>
        <p:txBody>
          <a:bodyPr wrap="none" lIns="0" tIns="0" rIns="0" bIns="0" rtlCol="0" anchor="t"/>
          <a:lstStyle/>
          <a:p>
            <a:pPr marL="0" indent="0" algn="l">
              <a:lnSpc>
                <a:spcPts val="3300"/>
              </a:lnSpc>
              <a:buNone/>
            </a:pPr>
            <a:r>
              <a:rPr lang="en-US" sz="2650" b="1" dirty="0">
                <a:solidFill>
                  <a:srgbClr val="F0FCFF"/>
                </a:solidFill>
                <a:latin typeface="Spline Sans Bold" pitchFamily="34" charset="0"/>
                <a:ea typeface="Spline Sans Bold" pitchFamily="34" charset="-122"/>
                <a:cs typeface="Spline Sans Bold" pitchFamily="34" charset="-120"/>
              </a:rPr>
              <a:t>Geographical Premium Contribution by State</a:t>
            </a:r>
            <a:endParaRPr lang="en-US" sz="2650" dirty="0"/>
          </a:p>
        </p:txBody>
      </p:sp>
      <p:pic>
        <p:nvPicPr>
          <p:cNvPr id="3" name="Image 0" descr="preencoded.png"/>
          <p:cNvPicPr>
            <a:picLocks noChangeAspect="1"/>
          </p:cNvPicPr>
          <p:nvPr/>
        </p:nvPicPr>
        <p:blipFill>
          <a:blip r:embed="rId3"/>
          <a:stretch>
            <a:fillRect/>
          </a:stretch>
        </p:blipFill>
        <p:spPr>
          <a:xfrm>
            <a:off x="759500" y="1692116"/>
            <a:ext cx="7681555" cy="4301609"/>
          </a:xfrm>
          <a:prstGeom prst="rect">
            <a:avLst/>
          </a:prstGeom>
        </p:spPr>
      </p:pic>
      <p:sp>
        <p:nvSpPr>
          <p:cNvPr id="4" name="Text 1"/>
          <p:cNvSpPr/>
          <p:nvPr/>
        </p:nvSpPr>
        <p:spPr>
          <a:xfrm>
            <a:off x="8911828" y="1649373"/>
            <a:ext cx="4966573" cy="1519238"/>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Analyzing premium contributions by state provides critical geographical insights, allowing us to identify regional strengths and areas requiring targeted intervention. This understanding informs localized marketing strategies and resource allocation.</a:t>
            </a:r>
            <a:endParaRPr lang="en-US" sz="1450" dirty="0"/>
          </a:p>
        </p:txBody>
      </p:sp>
      <p:sp>
        <p:nvSpPr>
          <p:cNvPr id="5" name="Shape 2"/>
          <p:cNvSpPr/>
          <p:nvPr/>
        </p:nvSpPr>
        <p:spPr>
          <a:xfrm>
            <a:off x="8911828" y="3382208"/>
            <a:ext cx="4966573" cy="2779514"/>
          </a:xfrm>
          <a:prstGeom prst="roundRect">
            <a:avLst>
              <a:gd name="adj" fmla="val 10248"/>
            </a:avLst>
          </a:prstGeom>
          <a:solidFill>
            <a:srgbClr val="004D36"/>
          </a:solidFill>
          <a:ln/>
        </p:spPr>
      </p:sp>
      <p:pic>
        <p:nvPicPr>
          <p:cNvPr id="6" name="Image 1" descr="preencoded.png"/>
          <p:cNvPicPr>
            <a:picLocks noChangeAspect="1"/>
          </p:cNvPicPr>
          <p:nvPr/>
        </p:nvPicPr>
        <p:blipFill>
          <a:blip r:embed="rId4"/>
          <a:stretch>
            <a:fillRect/>
          </a:stretch>
        </p:blipFill>
        <p:spPr>
          <a:xfrm>
            <a:off x="9101614" y="3640455"/>
            <a:ext cx="263723" cy="210979"/>
          </a:xfrm>
          <a:prstGeom prst="rect">
            <a:avLst/>
          </a:prstGeom>
        </p:spPr>
      </p:pic>
      <p:sp>
        <p:nvSpPr>
          <p:cNvPr id="7" name="Text 3"/>
          <p:cNvSpPr/>
          <p:nvPr/>
        </p:nvSpPr>
        <p:spPr>
          <a:xfrm>
            <a:off x="9555123" y="3619381"/>
            <a:ext cx="2109788" cy="263723"/>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Spline Sans Bold" pitchFamily="34" charset="0"/>
                <a:ea typeface="Spline Sans Bold" pitchFamily="34" charset="-122"/>
                <a:cs typeface="Spline Sans Bold" pitchFamily="34" charset="-120"/>
              </a:rPr>
              <a:t>Key Insight</a:t>
            </a:r>
            <a:endParaRPr lang="en-US" sz="1650" dirty="0"/>
          </a:p>
        </p:txBody>
      </p:sp>
      <p:sp>
        <p:nvSpPr>
          <p:cNvPr id="8" name="Text 4"/>
          <p:cNvSpPr/>
          <p:nvPr/>
        </p:nvSpPr>
        <p:spPr>
          <a:xfrm>
            <a:off x="9555123" y="4072890"/>
            <a:ext cx="4133493" cy="1823085"/>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Barlow" pitchFamily="34" charset="0"/>
                <a:ea typeface="Barlow" pitchFamily="34" charset="-122"/>
                <a:cs typeface="Barlow" pitchFamily="34" charset="-120"/>
              </a:rPr>
              <a:t>The states of </a:t>
            </a:r>
            <a:r>
              <a:rPr lang="en-US" sz="1450" dirty="0">
                <a:solidFill>
                  <a:srgbClr val="000000"/>
                </a:solidFill>
                <a:highlight>
                  <a:srgbClr val="37A7E7"/>
                </a:highlight>
                <a:latin typeface="Barlow" pitchFamily="34" charset="0"/>
                <a:ea typeface="Barlow" pitchFamily="34" charset="-122"/>
                <a:cs typeface="Barlow" pitchFamily="34" charset="-120"/>
              </a:rPr>
              <a:t>Delhi, Uttar Pradesh, Karnataka, and Sikkim</a:t>
            </a:r>
            <a:r>
              <a:rPr lang="en-US" sz="1450" dirty="0">
                <a:solidFill>
                  <a:srgbClr val="FFFFFF"/>
                </a:solidFill>
                <a:latin typeface="Barlow" pitchFamily="34" charset="0"/>
                <a:ea typeface="Barlow" pitchFamily="34" charset="-122"/>
                <a:cs typeface="Barlow" pitchFamily="34" charset="-120"/>
              </a:rPr>
              <a:t> are our strongest markets, consistently generating the highest premiums. This indicates a high penetration or strong market acceptance in these regions, offering opportunities for further expansion and focused campaigns.</a:t>
            </a:r>
            <a:endParaRPr lang="en-US" sz="1450" dirty="0"/>
          </a:p>
        </p:txBody>
      </p:sp>
      <p:sp>
        <p:nvSpPr>
          <p:cNvPr id="9" name="Text 5"/>
          <p:cNvSpPr/>
          <p:nvPr/>
        </p:nvSpPr>
        <p:spPr>
          <a:xfrm>
            <a:off x="8911828" y="6375321"/>
            <a:ext cx="4966573" cy="91154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Conversely, this data also highlights states where market presence might need strengthening or where different sales approaches could yield better results.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81063" y="1613535"/>
            <a:ext cx="8554403"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Premium Contribution by Occupation Segment</a:t>
            </a:r>
            <a:endParaRPr lang="en-US" sz="3050" dirty="0"/>
          </a:p>
        </p:txBody>
      </p:sp>
      <p:sp>
        <p:nvSpPr>
          <p:cNvPr id="3" name="Shape 1"/>
          <p:cNvSpPr/>
          <p:nvPr/>
        </p:nvSpPr>
        <p:spPr>
          <a:xfrm>
            <a:off x="881063" y="2543532"/>
            <a:ext cx="12868275" cy="2167176"/>
          </a:xfrm>
          <a:prstGeom prst="roundRect">
            <a:avLst>
              <a:gd name="adj" fmla="val 15248"/>
            </a:avLst>
          </a:prstGeom>
          <a:solidFill>
            <a:srgbClr val="004D36"/>
          </a:solidFill>
          <a:ln/>
        </p:spPr>
      </p:sp>
      <p:pic>
        <p:nvPicPr>
          <p:cNvPr id="4" name="Image 0" descr="preencoded.png"/>
          <p:cNvPicPr>
            <a:picLocks noChangeAspect="1"/>
          </p:cNvPicPr>
          <p:nvPr/>
        </p:nvPicPr>
        <p:blipFill>
          <a:blip r:embed="rId3"/>
          <a:stretch>
            <a:fillRect/>
          </a:stretch>
        </p:blipFill>
        <p:spPr>
          <a:xfrm>
            <a:off x="1101328" y="2840831"/>
            <a:ext cx="305872" cy="244673"/>
          </a:xfrm>
          <a:prstGeom prst="rect">
            <a:avLst/>
          </a:prstGeom>
        </p:spPr>
      </p:pic>
      <p:sp>
        <p:nvSpPr>
          <p:cNvPr id="5" name="Text 2"/>
          <p:cNvSpPr/>
          <p:nvPr/>
        </p:nvSpPr>
        <p:spPr>
          <a:xfrm>
            <a:off x="1627465" y="2818805"/>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pline Sans Bold" pitchFamily="34" charset="0"/>
                <a:ea typeface="Spline Sans Bold" pitchFamily="34" charset="-122"/>
                <a:cs typeface="Spline Sans Bold" pitchFamily="34" charset="-120"/>
              </a:rPr>
              <a:t>Key Insight</a:t>
            </a:r>
            <a:endParaRPr lang="en-US" sz="1900" dirty="0"/>
          </a:p>
        </p:txBody>
      </p:sp>
      <p:sp>
        <p:nvSpPr>
          <p:cNvPr id="6" name="Text 3"/>
          <p:cNvSpPr/>
          <p:nvPr/>
        </p:nvSpPr>
        <p:spPr>
          <a:xfrm>
            <a:off x="1627465" y="3345061"/>
            <a:ext cx="11901607" cy="1057275"/>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Barlow" pitchFamily="34" charset="0"/>
                <a:ea typeface="Barlow" pitchFamily="34" charset="-122"/>
                <a:cs typeface="Barlow" pitchFamily="34" charset="-120"/>
              </a:rPr>
              <a:t>High-paying professions such as </a:t>
            </a:r>
            <a:r>
              <a:rPr lang="en-US" sz="1700" dirty="0">
                <a:solidFill>
                  <a:srgbClr val="000000"/>
                </a:solidFill>
                <a:highlight>
                  <a:srgbClr val="16FFBB"/>
                </a:highlight>
                <a:latin typeface="Barlow" pitchFamily="34" charset="0"/>
                <a:ea typeface="Barlow" pitchFamily="34" charset="-122"/>
                <a:cs typeface="Barlow" pitchFamily="34" charset="-120"/>
              </a:rPr>
              <a:t>IT Professionals, Medical Practitioners, Architects, and Business Owners</a:t>
            </a:r>
            <a:r>
              <a:rPr lang="en-US" sz="1700" dirty="0">
                <a:solidFill>
                  <a:srgbClr val="FFFFFF"/>
                </a:solidFill>
                <a:latin typeface="Barlow" pitchFamily="34" charset="0"/>
                <a:ea typeface="Barlow" pitchFamily="34" charset="-122"/>
                <a:cs typeface="Barlow" pitchFamily="34" charset="-120"/>
              </a:rPr>
              <a:t> represent significant premium contributions. Targeting these segments with tailored insurance products could further enhance our market share and premium revenue.</a:t>
            </a:r>
            <a:endParaRPr lang="en-US" sz="1700" dirty="0"/>
          </a:p>
        </p:txBody>
      </p:sp>
      <p:sp>
        <p:nvSpPr>
          <p:cNvPr id="7" name="Text 4"/>
          <p:cNvSpPr/>
          <p:nvPr/>
        </p:nvSpPr>
        <p:spPr>
          <a:xfrm>
            <a:off x="881063" y="4958477"/>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Understanding the occupational breakdown of our policyholders allows us to fine-tune our product offerings and marketing messages to resonate more effectively with specific professional groups. This demographic insight is vital for precision targeting.</a:t>
            </a:r>
            <a:endParaRPr lang="en-US" sz="1700" dirty="0"/>
          </a:p>
        </p:txBody>
      </p:sp>
      <p:sp>
        <p:nvSpPr>
          <p:cNvPr id="8" name="Text 5"/>
          <p:cNvSpPr/>
          <p:nvPr/>
        </p:nvSpPr>
        <p:spPr>
          <a:xfrm>
            <a:off x="881063" y="5911096"/>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By focusing on the needs and financial capacities of these high-value segments, we can develop specialized policies that cater to their unique requirements, ensuring higher conversion rates and customer satisfaction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8403" y="383858"/>
            <a:ext cx="3102650" cy="387787"/>
          </a:xfrm>
          <a:prstGeom prst="rect">
            <a:avLst/>
          </a:prstGeom>
          <a:noFill/>
          <a:ln/>
        </p:spPr>
        <p:txBody>
          <a:bodyPr wrap="none" lIns="0" tIns="0" rIns="0" bIns="0" rtlCol="0" anchor="t"/>
          <a:lstStyle/>
          <a:p>
            <a:pPr marL="0" indent="0" algn="l">
              <a:lnSpc>
                <a:spcPts val="3050"/>
              </a:lnSpc>
              <a:buNone/>
            </a:pPr>
            <a:endParaRPr lang="en-US" sz="2400" dirty="0"/>
          </a:p>
        </p:txBody>
      </p:sp>
      <p:pic>
        <p:nvPicPr>
          <p:cNvPr id="4" name="Picture 3" descr="Thank-You-GIF">
            <a:extLst>
              <a:ext uri="{FF2B5EF4-FFF2-40B4-BE49-F238E27FC236}">
                <a16:creationId xmlns:a16="http://schemas.microsoft.com/office/drawing/2014/main" id="{3DA082C8-FC7F-C37D-46DF-F9E451E94C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183255" y="292511"/>
            <a:ext cx="8263889" cy="77770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397913"/>
            <a:ext cx="7381875" cy="978932"/>
          </a:xfrm>
          <a:prstGeom prst="rect">
            <a:avLst/>
          </a:prstGeom>
          <a:noFill/>
          <a:ln/>
        </p:spPr>
        <p:txBody>
          <a:bodyPr wrap="squar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Introduction: Transforming Scattered Data into Actionable Insights</a:t>
            </a:r>
            <a:endParaRPr lang="en-US" sz="3050" dirty="0"/>
          </a:p>
        </p:txBody>
      </p:sp>
      <p:sp>
        <p:nvSpPr>
          <p:cNvPr id="4" name="Text 1"/>
          <p:cNvSpPr/>
          <p:nvPr/>
        </p:nvSpPr>
        <p:spPr>
          <a:xfrm>
            <a:off x="6367462" y="2707243"/>
            <a:ext cx="7381875" cy="24669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As a Junior Data Analyst, I embarked on a mission to transform disparate insurance datasets into a cohesive, insightful Power BI dashboard. Initially, I was presented with a variety of raw, disconnected data sources, each containing critical but isolated information: customer demographics, intricate policy details, historical premium payments, detailed underwriting expenses, individual agent performance metrics, and crucial future maturity values.</a:t>
            </a:r>
            <a:endParaRPr lang="en-US" sz="1700" dirty="0"/>
          </a:p>
        </p:txBody>
      </p:sp>
      <p:sp>
        <p:nvSpPr>
          <p:cNvPr id="5" name="Text 2"/>
          <p:cNvSpPr/>
          <p:nvPr/>
        </p:nvSpPr>
        <p:spPr>
          <a:xfrm>
            <a:off x="6367462" y="5421987"/>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My primary task was ambitious yet essential: to meticulously clean, unify, and model this vast ocean of data. The ultimate goal was to convert this raw, unstructured information into a single, intuitive Power BI dashboard, providing a holistic view of the company's insurance operations.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6056" y="744022"/>
            <a:ext cx="8241863" cy="458986"/>
          </a:xfrm>
          <a:prstGeom prst="rect">
            <a:avLst/>
          </a:prstGeom>
          <a:noFill/>
          <a:ln/>
        </p:spPr>
        <p:txBody>
          <a:bodyPr wrap="none" lIns="0" tIns="0" rIns="0" bIns="0" rtlCol="0" anchor="t"/>
          <a:lstStyle/>
          <a:p>
            <a:pPr marL="0" indent="0" algn="l">
              <a:lnSpc>
                <a:spcPts val="3600"/>
              </a:lnSpc>
              <a:buNone/>
            </a:pPr>
            <a:r>
              <a:rPr lang="en-US" sz="2850" b="1" dirty="0">
                <a:solidFill>
                  <a:srgbClr val="F0FCFF"/>
                </a:solidFill>
                <a:latin typeface="Spline Sans Bold" pitchFamily="34" charset="0"/>
                <a:ea typeface="Spline Sans Bold" pitchFamily="34" charset="-122"/>
                <a:cs typeface="Spline Sans Bold" pitchFamily="34" charset="-120"/>
              </a:rPr>
              <a:t>The Challenge: Overcoming Data Fragmentation</a:t>
            </a:r>
            <a:endParaRPr lang="en-US" sz="2850" dirty="0"/>
          </a:p>
        </p:txBody>
      </p:sp>
      <p:sp>
        <p:nvSpPr>
          <p:cNvPr id="3" name="Shape 1"/>
          <p:cNvSpPr/>
          <p:nvPr/>
        </p:nvSpPr>
        <p:spPr>
          <a:xfrm>
            <a:off x="826056" y="1616035"/>
            <a:ext cx="6385917" cy="2666286"/>
          </a:xfrm>
          <a:prstGeom prst="roundRect">
            <a:avLst>
              <a:gd name="adj" fmla="val 4115"/>
            </a:avLst>
          </a:prstGeom>
          <a:solidFill>
            <a:srgbClr val="0A081B">
              <a:alpha val="75000"/>
            </a:srgbClr>
          </a:solidFill>
          <a:ln w="22860">
            <a:solidFill>
              <a:srgbClr val="16FFBB"/>
            </a:solidFill>
            <a:prstDash val="solid"/>
          </a:ln>
        </p:spPr>
      </p:sp>
      <p:sp>
        <p:nvSpPr>
          <p:cNvPr id="4" name="Shape 2"/>
          <p:cNvSpPr/>
          <p:nvPr/>
        </p:nvSpPr>
        <p:spPr>
          <a:xfrm>
            <a:off x="803196" y="1616035"/>
            <a:ext cx="91440" cy="2666286"/>
          </a:xfrm>
          <a:prstGeom prst="roundRect">
            <a:avLst>
              <a:gd name="adj" fmla="val 338791"/>
            </a:avLst>
          </a:prstGeom>
          <a:solidFill>
            <a:srgbClr val="16FFBB"/>
          </a:solidFill>
          <a:ln/>
        </p:spPr>
      </p:sp>
      <p:sp>
        <p:nvSpPr>
          <p:cNvPr id="5" name="Text 3"/>
          <p:cNvSpPr/>
          <p:nvPr/>
        </p:nvSpPr>
        <p:spPr>
          <a:xfrm>
            <a:off x="1123950" y="1845350"/>
            <a:ext cx="2831902" cy="286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Scattered Data Landscape</a:t>
            </a:r>
            <a:endParaRPr lang="en-US" sz="1800" dirty="0"/>
          </a:p>
        </p:txBody>
      </p:sp>
      <p:sp>
        <p:nvSpPr>
          <p:cNvPr id="6" name="Text 4"/>
          <p:cNvSpPr/>
          <p:nvPr/>
        </p:nvSpPr>
        <p:spPr>
          <a:xfrm>
            <a:off x="1123950" y="2255877"/>
            <a:ext cx="5858708" cy="1322070"/>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 company faced significant operational hurdles due to critical business data being scattered across numerous, disconnected sources. This fragmentation led to a severe lack of comprehensive visibility into key performance indicators.</a:t>
            </a:r>
            <a:endParaRPr lang="en-US" sz="1600" dirty="0"/>
          </a:p>
        </p:txBody>
      </p:sp>
      <p:sp>
        <p:nvSpPr>
          <p:cNvPr id="7" name="Shape 5"/>
          <p:cNvSpPr/>
          <p:nvPr/>
        </p:nvSpPr>
        <p:spPr>
          <a:xfrm>
            <a:off x="7418427" y="1616035"/>
            <a:ext cx="6385917" cy="2666286"/>
          </a:xfrm>
          <a:prstGeom prst="roundRect">
            <a:avLst>
              <a:gd name="adj" fmla="val 4115"/>
            </a:avLst>
          </a:prstGeom>
          <a:solidFill>
            <a:srgbClr val="0A081B">
              <a:alpha val="75000"/>
            </a:srgbClr>
          </a:solidFill>
          <a:ln w="22860">
            <a:solidFill>
              <a:srgbClr val="29DDDA"/>
            </a:solidFill>
            <a:prstDash val="solid"/>
          </a:ln>
        </p:spPr>
      </p:sp>
      <p:sp>
        <p:nvSpPr>
          <p:cNvPr id="8" name="Shape 6"/>
          <p:cNvSpPr/>
          <p:nvPr/>
        </p:nvSpPr>
        <p:spPr>
          <a:xfrm>
            <a:off x="7395567" y="1616035"/>
            <a:ext cx="91440" cy="2666286"/>
          </a:xfrm>
          <a:prstGeom prst="roundRect">
            <a:avLst>
              <a:gd name="adj" fmla="val 338791"/>
            </a:avLst>
          </a:prstGeom>
          <a:solidFill>
            <a:srgbClr val="29DDDA"/>
          </a:solidFill>
          <a:ln/>
        </p:spPr>
      </p:sp>
      <p:sp>
        <p:nvSpPr>
          <p:cNvPr id="9" name="Text 7"/>
          <p:cNvSpPr/>
          <p:nvPr/>
        </p:nvSpPr>
        <p:spPr>
          <a:xfrm>
            <a:off x="7716322" y="1845350"/>
            <a:ext cx="2936319" cy="286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Limited Strategic Overview</a:t>
            </a:r>
            <a:endParaRPr lang="en-US" sz="1800" dirty="0"/>
          </a:p>
        </p:txBody>
      </p:sp>
      <p:sp>
        <p:nvSpPr>
          <p:cNvPr id="10" name="Text 8"/>
          <p:cNvSpPr/>
          <p:nvPr/>
        </p:nvSpPr>
        <p:spPr>
          <a:xfrm>
            <a:off x="7716322" y="2255877"/>
            <a:ext cx="5858708"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Inability to track actual premium paid versus projected payable amounts.</a:t>
            </a:r>
            <a:endParaRPr lang="en-US" sz="1600" dirty="0"/>
          </a:p>
        </p:txBody>
      </p:sp>
      <p:sp>
        <p:nvSpPr>
          <p:cNvPr id="11" name="Text 9"/>
          <p:cNvSpPr/>
          <p:nvPr/>
        </p:nvSpPr>
        <p:spPr>
          <a:xfrm>
            <a:off x="7716322" y="2989183"/>
            <a:ext cx="5858708"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Difficulty in identifying best-performing and underperforming policy types.</a:t>
            </a:r>
            <a:endParaRPr lang="en-US" sz="1600" dirty="0"/>
          </a:p>
        </p:txBody>
      </p:sp>
      <p:sp>
        <p:nvSpPr>
          <p:cNvPr id="12" name="Text 10"/>
          <p:cNvSpPr/>
          <p:nvPr/>
        </p:nvSpPr>
        <p:spPr>
          <a:xfrm>
            <a:off x="7716322" y="3722489"/>
            <a:ext cx="5858708" cy="33051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Lack of insights into evolving customer behavior patterns.</a:t>
            </a:r>
            <a:endParaRPr lang="en-US" sz="1600" dirty="0"/>
          </a:p>
        </p:txBody>
      </p:sp>
      <p:sp>
        <p:nvSpPr>
          <p:cNvPr id="13" name="Shape 11"/>
          <p:cNvSpPr/>
          <p:nvPr/>
        </p:nvSpPr>
        <p:spPr>
          <a:xfrm>
            <a:off x="826056" y="4488775"/>
            <a:ext cx="6385917" cy="2996803"/>
          </a:xfrm>
          <a:prstGeom prst="roundRect">
            <a:avLst>
              <a:gd name="adj" fmla="val 3662"/>
            </a:avLst>
          </a:prstGeom>
          <a:solidFill>
            <a:srgbClr val="0A081B">
              <a:alpha val="75000"/>
            </a:srgbClr>
          </a:solidFill>
          <a:ln w="22860">
            <a:solidFill>
              <a:srgbClr val="37A7E7"/>
            </a:solidFill>
            <a:prstDash val="solid"/>
          </a:ln>
        </p:spPr>
      </p:sp>
      <p:sp>
        <p:nvSpPr>
          <p:cNvPr id="14" name="Shape 12"/>
          <p:cNvSpPr/>
          <p:nvPr/>
        </p:nvSpPr>
        <p:spPr>
          <a:xfrm>
            <a:off x="803196" y="4488775"/>
            <a:ext cx="91440" cy="2996803"/>
          </a:xfrm>
          <a:prstGeom prst="roundRect">
            <a:avLst>
              <a:gd name="adj" fmla="val 338791"/>
            </a:avLst>
          </a:prstGeom>
          <a:solidFill>
            <a:srgbClr val="37A7E7"/>
          </a:solidFill>
          <a:ln/>
        </p:spPr>
      </p:sp>
      <p:sp>
        <p:nvSpPr>
          <p:cNvPr id="15" name="Text 13"/>
          <p:cNvSpPr/>
          <p:nvPr/>
        </p:nvSpPr>
        <p:spPr>
          <a:xfrm>
            <a:off x="1123950" y="4718090"/>
            <a:ext cx="2538651" cy="286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Operational Blind Spots</a:t>
            </a:r>
            <a:endParaRPr lang="en-US" sz="1800" dirty="0"/>
          </a:p>
        </p:txBody>
      </p:sp>
      <p:sp>
        <p:nvSpPr>
          <p:cNvPr id="16" name="Text 14"/>
          <p:cNvSpPr/>
          <p:nvPr/>
        </p:nvSpPr>
        <p:spPr>
          <a:xfrm>
            <a:off x="1123950" y="5128617"/>
            <a:ext cx="5858708"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No clear visibility into state-wise performance and regional discrepancies.</a:t>
            </a:r>
            <a:endParaRPr lang="en-US" sz="1600" dirty="0"/>
          </a:p>
        </p:txBody>
      </p:sp>
      <p:sp>
        <p:nvSpPr>
          <p:cNvPr id="17" name="Text 15"/>
          <p:cNvSpPr/>
          <p:nvPr/>
        </p:nvSpPr>
        <p:spPr>
          <a:xfrm>
            <a:off x="1123950" y="5861923"/>
            <a:ext cx="5858708"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Challenges in quantifying individual agent contributions and effectiveness.</a:t>
            </a:r>
            <a:endParaRPr lang="en-US" sz="1600" dirty="0"/>
          </a:p>
        </p:txBody>
      </p:sp>
      <p:sp>
        <p:nvSpPr>
          <p:cNvPr id="18" name="Text 16"/>
          <p:cNvSpPr/>
          <p:nvPr/>
        </p:nvSpPr>
        <p:spPr>
          <a:xfrm>
            <a:off x="1123950" y="6595229"/>
            <a:ext cx="5858708"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Absence of foresight regarding future maturity payout obligations.</a:t>
            </a:r>
            <a:endParaRPr lang="en-US" sz="1600" dirty="0"/>
          </a:p>
        </p:txBody>
      </p:sp>
      <p:sp>
        <p:nvSpPr>
          <p:cNvPr id="19" name="Shape 17"/>
          <p:cNvSpPr/>
          <p:nvPr/>
        </p:nvSpPr>
        <p:spPr>
          <a:xfrm>
            <a:off x="7418427" y="4488775"/>
            <a:ext cx="6385917" cy="2996803"/>
          </a:xfrm>
          <a:prstGeom prst="roundRect">
            <a:avLst>
              <a:gd name="adj" fmla="val 3662"/>
            </a:avLst>
          </a:prstGeom>
          <a:solidFill>
            <a:srgbClr val="0A081B">
              <a:alpha val="75000"/>
            </a:srgbClr>
          </a:solidFill>
          <a:ln w="22860">
            <a:solidFill>
              <a:srgbClr val="091231"/>
            </a:solidFill>
            <a:prstDash val="solid"/>
          </a:ln>
        </p:spPr>
      </p:sp>
      <p:sp>
        <p:nvSpPr>
          <p:cNvPr id="20" name="Shape 18"/>
          <p:cNvSpPr/>
          <p:nvPr/>
        </p:nvSpPr>
        <p:spPr>
          <a:xfrm>
            <a:off x="7395567" y="4488775"/>
            <a:ext cx="91440" cy="2996803"/>
          </a:xfrm>
          <a:prstGeom prst="roundRect">
            <a:avLst>
              <a:gd name="adj" fmla="val 338791"/>
            </a:avLst>
          </a:prstGeom>
          <a:solidFill>
            <a:srgbClr val="091231"/>
          </a:solidFill>
          <a:ln/>
        </p:spPr>
      </p:sp>
      <p:sp>
        <p:nvSpPr>
          <p:cNvPr id="21" name="Text 19"/>
          <p:cNvSpPr/>
          <p:nvPr/>
        </p:nvSpPr>
        <p:spPr>
          <a:xfrm>
            <a:off x="7716322" y="4718090"/>
            <a:ext cx="3458766" cy="286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The Solution: Unified Dashboard</a:t>
            </a:r>
            <a:endParaRPr lang="en-US" sz="1800" dirty="0"/>
          </a:p>
        </p:txBody>
      </p:sp>
      <p:sp>
        <p:nvSpPr>
          <p:cNvPr id="22" name="Text 20"/>
          <p:cNvSpPr/>
          <p:nvPr/>
        </p:nvSpPr>
        <p:spPr>
          <a:xfrm>
            <a:off x="7716322" y="5128617"/>
            <a:ext cx="5858708" cy="1322070"/>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To address these critical pain points, I developed a singular, unified Power BI dashboard. This solution integrates all data streams, providing leadership with a 360-degree view of the insurance business and enabling data-driven decision-making.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238" y="633651"/>
            <a:ext cx="8445460" cy="423505"/>
          </a:xfrm>
          <a:prstGeom prst="rect">
            <a:avLst/>
          </a:prstGeom>
          <a:noFill/>
          <a:ln/>
        </p:spPr>
        <p:txBody>
          <a:bodyPr wrap="none" lIns="0" tIns="0" rIns="0" bIns="0" rtlCol="0" anchor="t"/>
          <a:lstStyle/>
          <a:p>
            <a:pPr marL="0" indent="0" algn="l">
              <a:lnSpc>
                <a:spcPts val="3300"/>
              </a:lnSpc>
              <a:buNone/>
            </a:pPr>
            <a:r>
              <a:rPr lang="en-US" sz="2650" b="1" dirty="0">
                <a:solidFill>
                  <a:srgbClr val="F0FCFF"/>
                </a:solidFill>
                <a:latin typeface="Spline Sans Bold" pitchFamily="34" charset="0"/>
                <a:ea typeface="Spline Sans Bold" pitchFamily="34" charset="-122"/>
                <a:cs typeface="Spline Sans Bold" pitchFamily="34" charset="-120"/>
              </a:rPr>
              <a:t>Diverse Data Sources: The Foundation of Our Analysis</a:t>
            </a:r>
            <a:endParaRPr lang="en-US" sz="26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238" y="1438275"/>
            <a:ext cx="571619" cy="571619"/>
          </a:xfrm>
          <a:prstGeom prst="rect">
            <a:avLst/>
          </a:prstGeom>
        </p:spPr>
      </p:pic>
      <p:sp>
        <p:nvSpPr>
          <p:cNvPr id="4" name="Text 1"/>
          <p:cNvSpPr/>
          <p:nvPr/>
        </p:nvSpPr>
        <p:spPr>
          <a:xfrm>
            <a:off x="762238" y="2248019"/>
            <a:ext cx="2117408"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Customer Details</a:t>
            </a:r>
            <a:endParaRPr lang="en-US" sz="1650" dirty="0"/>
          </a:p>
        </p:txBody>
      </p:sp>
      <p:sp>
        <p:nvSpPr>
          <p:cNvPr id="5" name="Text 2"/>
          <p:cNvSpPr/>
          <p:nvPr/>
        </p:nvSpPr>
        <p:spPr>
          <a:xfrm>
            <a:off x="762238" y="2626876"/>
            <a:ext cx="4209812"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Comprehensive records of policyholders, including demographics and contact information.</a:t>
            </a:r>
            <a:endParaRPr lang="en-US" sz="15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0175" y="1438275"/>
            <a:ext cx="571619" cy="571619"/>
          </a:xfrm>
          <a:prstGeom prst="rect">
            <a:avLst/>
          </a:prstGeom>
        </p:spPr>
      </p:pic>
      <p:sp>
        <p:nvSpPr>
          <p:cNvPr id="7" name="Text 3"/>
          <p:cNvSpPr/>
          <p:nvPr/>
        </p:nvSpPr>
        <p:spPr>
          <a:xfrm>
            <a:off x="5210175" y="2248019"/>
            <a:ext cx="2117408"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Policy Details</a:t>
            </a:r>
            <a:endParaRPr lang="en-US" sz="1650" dirty="0"/>
          </a:p>
        </p:txBody>
      </p:sp>
      <p:sp>
        <p:nvSpPr>
          <p:cNvPr id="8" name="Text 4"/>
          <p:cNvSpPr/>
          <p:nvPr/>
        </p:nvSpPr>
        <p:spPr>
          <a:xfrm>
            <a:off x="5210175" y="2626876"/>
            <a:ext cx="4209931"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In-depth information on each insurance policy, such as coverage, terms, and conditions.</a:t>
            </a:r>
            <a:endParaRPr lang="en-US" sz="15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8231" y="1438275"/>
            <a:ext cx="571619" cy="571619"/>
          </a:xfrm>
          <a:prstGeom prst="rect">
            <a:avLst/>
          </a:prstGeom>
        </p:spPr>
      </p:pic>
      <p:sp>
        <p:nvSpPr>
          <p:cNvPr id="10" name="Text 5"/>
          <p:cNvSpPr/>
          <p:nvPr/>
        </p:nvSpPr>
        <p:spPr>
          <a:xfrm>
            <a:off x="9658231" y="2248019"/>
            <a:ext cx="2117408"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Policy Type</a:t>
            </a:r>
            <a:endParaRPr lang="en-US" sz="1650" dirty="0"/>
          </a:p>
        </p:txBody>
      </p:sp>
      <p:sp>
        <p:nvSpPr>
          <p:cNvPr id="11" name="Text 6"/>
          <p:cNvSpPr/>
          <p:nvPr/>
        </p:nvSpPr>
        <p:spPr>
          <a:xfrm>
            <a:off x="9658231" y="2626876"/>
            <a:ext cx="4209812"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Categorization of policies by product offerings (e.g., life, auto, health, whole life, ULIP).</a:t>
            </a:r>
            <a:endParaRPr lang="en-US" sz="15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238" y="3617833"/>
            <a:ext cx="571619" cy="571619"/>
          </a:xfrm>
          <a:prstGeom prst="rect">
            <a:avLst/>
          </a:prstGeom>
        </p:spPr>
      </p:pic>
      <p:sp>
        <p:nvSpPr>
          <p:cNvPr id="13" name="Text 7"/>
          <p:cNvSpPr/>
          <p:nvPr/>
        </p:nvSpPr>
        <p:spPr>
          <a:xfrm>
            <a:off x="762238" y="4427577"/>
            <a:ext cx="2117408"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Payment Data</a:t>
            </a:r>
            <a:endParaRPr lang="en-US" sz="1650" dirty="0"/>
          </a:p>
        </p:txBody>
      </p:sp>
      <p:sp>
        <p:nvSpPr>
          <p:cNvPr id="14" name="Text 8"/>
          <p:cNvSpPr/>
          <p:nvPr/>
        </p:nvSpPr>
        <p:spPr>
          <a:xfrm>
            <a:off x="762238" y="4806434"/>
            <a:ext cx="4209812"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Records of all premium payments, including dates, amounts, and payment methods.</a:t>
            </a:r>
            <a:endParaRPr lang="en-US" sz="15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0175" y="3617833"/>
            <a:ext cx="571619" cy="571619"/>
          </a:xfrm>
          <a:prstGeom prst="rect">
            <a:avLst/>
          </a:prstGeom>
        </p:spPr>
      </p:pic>
      <p:sp>
        <p:nvSpPr>
          <p:cNvPr id="16" name="Text 9"/>
          <p:cNvSpPr/>
          <p:nvPr/>
        </p:nvSpPr>
        <p:spPr>
          <a:xfrm>
            <a:off x="5210175" y="4427577"/>
            <a:ext cx="2117408"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Sales Agent</a:t>
            </a:r>
            <a:endParaRPr lang="en-US" sz="1650" dirty="0"/>
          </a:p>
        </p:txBody>
      </p:sp>
      <p:sp>
        <p:nvSpPr>
          <p:cNvPr id="17" name="Text 10"/>
          <p:cNvSpPr/>
          <p:nvPr/>
        </p:nvSpPr>
        <p:spPr>
          <a:xfrm>
            <a:off x="5210175" y="4806434"/>
            <a:ext cx="4209931"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Performance metrics and details for individual sales representatives.</a:t>
            </a:r>
            <a:endParaRPr lang="en-US" sz="15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8231" y="3617833"/>
            <a:ext cx="571619" cy="571619"/>
          </a:xfrm>
          <a:prstGeom prst="rect">
            <a:avLst/>
          </a:prstGeom>
        </p:spPr>
      </p:pic>
      <p:sp>
        <p:nvSpPr>
          <p:cNvPr id="19" name="Text 11"/>
          <p:cNvSpPr/>
          <p:nvPr/>
        </p:nvSpPr>
        <p:spPr>
          <a:xfrm>
            <a:off x="9658231" y="4427577"/>
            <a:ext cx="2594729"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Regional &amp; Zonal Manager</a:t>
            </a:r>
            <a:endParaRPr lang="en-US" sz="1650" dirty="0"/>
          </a:p>
        </p:txBody>
      </p:sp>
      <p:sp>
        <p:nvSpPr>
          <p:cNvPr id="20" name="Text 12"/>
          <p:cNvSpPr/>
          <p:nvPr/>
        </p:nvSpPr>
        <p:spPr>
          <a:xfrm>
            <a:off x="9658231" y="4806434"/>
            <a:ext cx="4209812"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Data related to management hierarchy and regional performance.</a:t>
            </a:r>
            <a:endParaRPr lang="en-US" sz="1500" dirty="0"/>
          </a:p>
        </p:txBody>
      </p:sp>
      <p:pic>
        <p:nvPicPr>
          <p:cNvPr id="21"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2238" y="5797391"/>
            <a:ext cx="571619" cy="571619"/>
          </a:xfrm>
          <a:prstGeom prst="rect">
            <a:avLst/>
          </a:prstGeom>
        </p:spPr>
      </p:pic>
      <p:sp>
        <p:nvSpPr>
          <p:cNvPr id="22" name="Text 13"/>
          <p:cNvSpPr/>
          <p:nvPr/>
        </p:nvSpPr>
        <p:spPr>
          <a:xfrm>
            <a:off x="762238" y="6607135"/>
            <a:ext cx="2330053" cy="264557"/>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Underwriting Expenses</a:t>
            </a:r>
            <a:endParaRPr lang="en-US" sz="1650" dirty="0"/>
          </a:p>
        </p:txBody>
      </p:sp>
      <p:sp>
        <p:nvSpPr>
          <p:cNvPr id="23" name="Text 14"/>
          <p:cNvSpPr/>
          <p:nvPr/>
        </p:nvSpPr>
        <p:spPr>
          <a:xfrm>
            <a:off x="762238" y="6985992"/>
            <a:ext cx="4209812" cy="60983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Detailed breakdown of costs associated with policy underwriting and administration.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42843" y="714375"/>
            <a:ext cx="9458325" cy="468273"/>
          </a:xfrm>
          <a:prstGeom prst="rect">
            <a:avLst/>
          </a:prstGeom>
          <a:noFill/>
          <a:ln/>
        </p:spPr>
        <p:txBody>
          <a:bodyPr wrap="none" lIns="0" tIns="0" rIns="0" bIns="0" rtlCol="0" anchor="t"/>
          <a:lstStyle/>
          <a:p>
            <a:pPr marL="0" indent="0" algn="l">
              <a:lnSpc>
                <a:spcPts val="3650"/>
              </a:lnSpc>
              <a:buNone/>
            </a:pPr>
            <a:r>
              <a:rPr lang="en-US" sz="2900" b="1" dirty="0">
                <a:solidFill>
                  <a:srgbClr val="F0FCFF"/>
                </a:solidFill>
                <a:latin typeface="Spline Sans Bold" pitchFamily="34" charset="0"/>
                <a:ea typeface="Spline Sans Bold" pitchFamily="34" charset="-122"/>
                <a:cs typeface="Spline Sans Bold" pitchFamily="34" charset="-120"/>
              </a:rPr>
              <a:t>Data Refinement: Cleaning and Modeling for Accuracy</a:t>
            </a:r>
            <a:endParaRPr lang="en-US" sz="2900" dirty="0"/>
          </a:p>
        </p:txBody>
      </p:sp>
      <p:sp>
        <p:nvSpPr>
          <p:cNvPr id="3" name="Text 1"/>
          <p:cNvSpPr/>
          <p:nvPr/>
        </p:nvSpPr>
        <p:spPr>
          <a:xfrm>
            <a:off x="842843" y="1688187"/>
            <a:ext cx="6888242" cy="1011555"/>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Null and Duplicate Removal:</a:t>
            </a:r>
            <a:r>
              <a:rPr lang="en-US" sz="1650" dirty="0">
                <a:solidFill>
                  <a:srgbClr val="E0E4E6"/>
                </a:solidFill>
                <a:latin typeface="Barlow" pitchFamily="34" charset="0"/>
                <a:ea typeface="Barlow" pitchFamily="34" charset="-122"/>
                <a:cs typeface="Barlow" pitchFamily="34" charset="-120"/>
              </a:rPr>
              <a:t> Implemented robust data cleansing techniques to identify and eliminate null values and duplicate entries, ensuring data integrity and accuracy.</a:t>
            </a:r>
            <a:endParaRPr lang="en-US" sz="1650" dirty="0"/>
          </a:p>
        </p:txBody>
      </p:sp>
      <p:sp>
        <p:nvSpPr>
          <p:cNvPr id="4" name="Text 2"/>
          <p:cNvSpPr/>
          <p:nvPr/>
        </p:nvSpPr>
        <p:spPr>
          <a:xfrm>
            <a:off x="842843" y="2773442"/>
            <a:ext cx="6888242" cy="674370"/>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Standardized Date Formats:</a:t>
            </a:r>
            <a:r>
              <a:rPr lang="en-US" sz="1650" dirty="0">
                <a:solidFill>
                  <a:srgbClr val="E0E4E6"/>
                </a:solidFill>
                <a:latin typeface="Barlow" pitchFamily="34" charset="0"/>
                <a:ea typeface="Barlow" pitchFamily="34" charset="-122"/>
                <a:cs typeface="Barlow" pitchFamily="34" charset="-120"/>
              </a:rPr>
              <a:t> Applied consistent date formatting across all datasets, crucial for accurate time-series analysis and reporting.</a:t>
            </a:r>
            <a:endParaRPr lang="en-US" sz="1650" dirty="0"/>
          </a:p>
        </p:txBody>
      </p:sp>
      <p:sp>
        <p:nvSpPr>
          <p:cNvPr id="5" name="Text 3"/>
          <p:cNvSpPr/>
          <p:nvPr/>
        </p:nvSpPr>
        <p:spPr>
          <a:xfrm>
            <a:off x="842843" y="3521512"/>
            <a:ext cx="6888242" cy="1348740"/>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Relationship Creation (Star Schema):</a:t>
            </a:r>
            <a:r>
              <a:rPr lang="en-US" sz="1650" dirty="0">
                <a:solidFill>
                  <a:srgbClr val="E0E4E6"/>
                </a:solidFill>
                <a:latin typeface="Barlow" pitchFamily="34" charset="0"/>
                <a:ea typeface="Barlow" pitchFamily="34" charset="-122"/>
                <a:cs typeface="Barlow" pitchFamily="34" charset="-120"/>
              </a:rPr>
              <a:t> Developed a powerful Star Schema data model, establishing clear and efficient relationships between various data tables. This structure optimizes query performance and simplifies complex analysis.</a:t>
            </a:r>
            <a:endParaRPr lang="en-US" sz="1650" dirty="0"/>
          </a:p>
        </p:txBody>
      </p:sp>
      <p:sp>
        <p:nvSpPr>
          <p:cNvPr id="6" name="Text 4"/>
          <p:cNvSpPr/>
          <p:nvPr/>
        </p:nvSpPr>
        <p:spPr>
          <a:xfrm>
            <a:off x="842843" y="4943951"/>
            <a:ext cx="6888242" cy="1011555"/>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Calculated Columns:</a:t>
            </a:r>
            <a:r>
              <a:rPr lang="en-US" sz="1650" dirty="0">
                <a:solidFill>
                  <a:srgbClr val="E0E4E6"/>
                </a:solidFill>
                <a:latin typeface="Barlow" pitchFamily="34" charset="0"/>
                <a:ea typeface="Barlow" pitchFamily="34" charset="-122"/>
                <a:cs typeface="Barlow" pitchFamily="34" charset="-120"/>
              </a:rPr>
              <a:t> Introduced new calculated columns to derive additional meaningful attributes from existing data, enriching the dataset for deeper insights.</a:t>
            </a:r>
            <a:endParaRPr lang="en-US" sz="1650" dirty="0"/>
          </a:p>
        </p:txBody>
      </p:sp>
      <p:sp>
        <p:nvSpPr>
          <p:cNvPr id="7" name="Text 5"/>
          <p:cNvSpPr/>
          <p:nvPr/>
        </p:nvSpPr>
        <p:spPr>
          <a:xfrm>
            <a:off x="842843" y="6029206"/>
            <a:ext cx="6888242" cy="1348740"/>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DAX Measures Development:</a:t>
            </a:r>
            <a:r>
              <a:rPr lang="en-US" sz="1650" dirty="0">
                <a:solidFill>
                  <a:srgbClr val="E0E4E6"/>
                </a:solidFill>
                <a:latin typeface="Barlow" pitchFamily="34" charset="0"/>
                <a:ea typeface="Barlow" pitchFamily="34" charset="-122"/>
                <a:cs typeface="Barlow" pitchFamily="34" charset="-120"/>
              </a:rPr>
              <a:t> Crafted sophisticated Data Analysis Expressions (DAX) measures for key financial metrics, including Total Premium, Premium Payable, Maturity Values, and Return on Investment (ROI), providing precise financial calculations.</a:t>
            </a:r>
            <a:endParaRPr lang="en-US" sz="1650" dirty="0"/>
          </a:p>
        </p:txBody>
      </p:sp>
      <p:pic>
        <p:nvPicPr>
          <p:cNvPr id="8" name="Image 0" descr="preencoded.png"/>
          <p:cNvPicPr>
            <a:picLocks noChangeAspect="1"/>
          </p:cNvPicPr>
          <p:nvPr/>
        </p:nvPicPr>
        <p:blipFill>
          <a:blip r:embed="rId3"/>
          <a:stretch>
            <a:fillRect/>
          </a:stretch>
        </p:blipFill>
        <p:spPr>
          <a:xfrm>
            <a:off x="8252817" y="1735693"/>
            <a:ext cx="5542359" cy="55423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2828" y="517803"/>
            <a:ext cx="8001595" cy="401479"/>
          </a:xfrm>
          <a:prstGeom prst="rect">
            <a:avLst/>
          </a:prstGeom>
          <a:noFill/>
          <a:ln/>
        </p:spPr>
        <p:txBody>
          <a:bodyPr wrap="none" lIns="0" tIns="0" rIns="0" bIns="0" rtlCol="0" anchor="t"/>
          <a:lstStyle/>
          <a:p>
            <a:pPr marL="0" indent="0" algn="l">
              <a:lnSpc>
                <a:spcPts val="3150"/>
              </a:lnSpc>
              <a:buNone/>
            </a:pPr>
            <a:r>
              <a:rPr lang="en-US" sz="2500" b="1" dirty="0">
                <a:solidFill>
                  <a:srgbClr val="F0FCFF"/>
                </a:solidFill>
                <a:latin typeface="Spline Sans Bold" pitchFamily="34" charset="0"/>
                <a:ea typeface="Spline Sans Bold" pitchFamily="34" charset="-122"/>
                <a:cs typeface="Spline Sans Bold" pitchFamily="34" charset="-120"/>
              </a:rPr>
              <a:t>KPI Summary Dashboard: Your At-a-Glance Overview</a:t>
            </a:r>
            <a:endParaRPr lang="en-US" sz="2500" dirty="0"/>
          </a:p>
        </p:txBody>
      </p:sp>
      <p:sp>
        <p:nvSpPr>
          <p:cNvPr id="3" name="Shape 1"/>
          <p:cNvSpPr/>
          <p:nvPr/>
        </p:nvSpPr>
        <p:spPr>
          <a:xfrm>
            <a:off x="722828" y="1280636"/>
            <a:ext cx="6502003" cy="1762839"/>
          </a:xfrm>
          <a:prstGeom prst="roundRect">
            <a:avLst>
              <a:gd name="adj" fmla="val 15378"/>
            </a:avLst>
          </a:prstGeom>
          <a:solidFill>
            <a:srgbClr val="0A081B"/>
          </a:solidFill>
          <a:ln w="15240">
            <a:solidFill>
              <a:srgbClr val="16FFBB"/>
            </a:solidFill>
            <a:prstDash val="solid"/>
          </a:ln>
        </p:spPr>
      </p:sp>
      <p:sp>
        <p:nvSpPr>
          <p:cNvPr id="4" name="Shape 2"/>
          <p:cNvSpPr/>
          <p:nvPr/>
        </p:nvSpPr>
        <p:spPr>
          <a:xfrm>
            <a:off x="918686" y="1476494"/>
            <a:ext cx="542092" cy="542092"/>
          </a:xfrm>
          <a:prstGeom prst="roundRect">
            <a:avLst>
              <a:gd name="adj" fmla="val 16866299"/>
            </a:avLst>
          </a:prstGeom>
          <a:solidFill>
            <a:srgbClr val="16FFBB"/>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753" y="1625560"/>
            <a:ext cx="243959" cy="243959"/>
          </a:xfrm>
          <a:prstGeom prst="rect">
            <a:avLst/>
          </a:prstGeom>
        </p:spPr>
      </p:pic>
      <p:sp>
        <p:nvSpPr>
          <p:cNvPr id="6" name="Text 3"/>
          <p:cNvSpPr/>
          <p:nvPr/>
        </p:nvSpPr>
        <p:spPr>
          <a:xfrm>
            <a:off x="918686" y="2199203"/>
            <a:ext cx="2007989"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Total Policies</a:t>
            </a:r>
            <a:endParaRPr lang="en-US" sz="1550" dirty="0"/>
          </a:p>
        </p:txBody>
      </p:sp>
      <p:sp>
        <p:nvSpPr>
          <p:cNvPr id="7" name="Text 4"/>
          <p:cNvSpPr/>
          <p:nvPr/>
        </p:nvSpPr>
        <p:spPr>
          <a:xfrm>
            <a:off x="918686" y="2558534"/>
            <a:ext cx="611028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Overall count of active and historical insurance policies.</a:t>
            </a:r>
            <a:endParaRPr lang="en-US" sz="1400" dirty="0"/>
          </a:p>
        </p:txBody>
      </p:sp>
      <p:sp>
        <p:nvSpPr>
          <p:cNvPr id="8" name="Shape 5"/>
          <p:cNvSpPr/>
          <p:nvPr/>
        </p:nvSpPr>
        <p:spPr>
          <a:xfrm>
            <a:off x="7405449" y="1280636"/>
            <a:ext cx="6502122" cy="1762839"/>
          </a:xfrm>
          <a:prstGeom prst="roundRect">
            <a:avLst>
              <a:gd name="adj" fmla="val 15378"/>
            </a:avLst>
          </a:prstGeom>
          <a:solidFill>
            <a:srgbClr val="0A081B"/>
          </a:solidFill>
          <a:ln w="15240">
            <a:solidFill>
              <a:srgbClr val="29DDDA"/>
            </a:solidFill>
            <a:prstDash val="solid"/>
          </a:ln>
        </p:spPr>
      </p:sp>
      <p:sp>
        <p:nvSpPr>
          <p:cNvPr id="9" name="Shape 6"/>
          <p:cNvSpPr/>
          <p:nvPr/>
        </p:nvSpPr>
        <p:spPr>
          <a:xfrm>
            <a:off x="7601307" y="1476494"/>
            <a:ext cx="542092" cy="542092"/>
          </a:xfrm>
          <a:prstGeom prst="roundRect">
            <a:avLst>
              <a:gd name="adj" fmla="val 16866299"/>
            </a:avLst>
          </a:prstGeom>
          <a:solidFill>
            <a:srgbClr val="29DDDA"/>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0373" y="1625560"/>
            <a:ext cx="243959" cy="243959"/>
          </a:xfrm>
          <a:prstGeom prst="rect">
            <a:avLst/>
          </a:prstGeom>
        </p:spPr>
      </p:pic>
      <p:sp>
        <p:nvSpPr>
          <p:cNvPr id="11" name="Text 7"/>
          <p:cNvSpPr/>
          <p:nvPr/>
        </p:nvSpPr>
        <p:spPr>
          <a:xfrm>
            <a:off x="7601307" y="2199203"/>
            <a:ext cx="2155150"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Total Premium Amount</a:t>
            </a:r>
            <a:endParaRPr lang="en-US" sz="1550" dirty="0"/>
          </a:p>
        </p:txBody>
      </p:sp>
      <p:sp>
        <p:nvSpPr>
          <p:cNvPr id="12" name="Text 8"/>
          <p:cNvSpPr/>
          <p:nvPr/>
        </p:nvSpPr>
        <p:spPr>
          <a:xfrm>
            <a:off x="7601307" y="2558534"/>
            <a:ext cx="611040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Aggregate sum of all premiums across all policies.</a:t>
            </a:r>
            <a:endParaRPr lang="en-US" sz="1400" dirty="0"/>
          </a:p>
        </p:txBody>
      </p:sp>
      <p:sp>
        <p:nvSpPr>
          <p:cNvPr id="13" name="Shape 9"/>
          <p:cNvSpPr/>
          <p:nvPr/>
        </p:nvSpPr>
        <p:spPr>
          <a:xfrm>
            <a:off x="722828" y="3224093"/>
            <a:ext cx="6502003" cy="1762839"/>
          </a:xfrm>
          <a:prstGeom prst="roundRect">
            <a:avLst>
              <a:gd name="adj" fmla="val 15378"/>
            </a:avLst>
          </a:prstGeom>
          <a:solidFill>
            <a:srgbClr val="0A081B"/>
          </a:solidFill>
          <a:ln w="15240">
            <a:solidFill>
              <a:srgbClr val="37A7E7"/>
            </a:solidFill>
            <a:prstDash val="solid"/>
          </a:ln>
        </p:spPr>
      </p:sp>
      <p:sp>
        <p:nvSpPr>
          <p:cNvPr id="14" name="Shape 10"/>
          <p:cNvSpPr/>
          <p:nvPr/>
        </p:nvSpPr>
        <p:spPr>
          <a:xfrm>
            <a:off x="918686" y="3419951"/>
            <a:ext cx="542092" cy="542092"/>
          </a:xfrm>
          <a:prstGeom prst="roundRect">
            <a:avLst>
              <a:gd name="adj" fmla="val 16866299"/>
            </a:avLst>
          </a:prstGeom>
          <a:solidFill>
            <a:srgbClr val="37A7E7"/>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753" y="3569018"/>
            <a:ext cx="243959" cy="243959"/>
          </a:xfrm>
          <a:prstGeom prst="rect">
            <a:avLst/>
          </a:prstGeom>
        </p:spPr>
      </p:pic>
      <p:sp>
        <p:nvSpPr>
          <p:cNvPr id="16" name="Text 11"/>
          <p:cNvSpPr/>
          <p:nvPr/>
        </p:nvSpPr>
        <p:spPr>
          <a:xfrm>
            <a:off x="918686" y="4142661"/>
            <a:ext cx="2007989"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Total Premium Paid</a:t>
            </a:r>
            <a:endParaRPr lang="en-US" sz="1550" dirty="0"/>
          </a:p>
        </p:txBody>
      </p:sp>
      <p:sp>
        <p:nvSpPr>
          <p:cNvPr id="17" name="Text 12"/>
          <p:cNvSpPr/>
          <p:nvPr/>
        </p:nvSpPr>
        <p:spPr>
          <a:xfrm>
            <a:off x="918686" y="4501991"/>
            <a:ext cx="611028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Cumulative amount of premiums successfully collected to date.</a:t>
            </a:r>
            <a:endParaRPr lang="en-US" sz="1400" dirty="0"/>
          </a:p>
        </p:txBody>
      </p:sp>
      <p:sp>
        <p:nvSpPr>
          <p:cNvPr id="18" name="Shape 13"/>
          <p:cNvSpPr/>
          <p:nvPr/>
        </p:nvSpPr>
        <p:spPr>
          <a:xfrm>
            <a:off x="7405449" y="3224093"/>
            <a:ext cx="6502122" cy="1762839"/>
          </a:xfrm>
          <a:prstGeom prst="roundRect">
            <a:avLst>
              <a:gd name="adj" fmla="val 15378"/>
            </a:avLst>
          </a:prstGeom>
          <a:solidFill>
            <a:srgbClr val="0A081B"/>
          </a:solidFill>
          <a:ln w="15240">
            <a:solidFill>
              <a:srgbClr val="091231"/>
            </a:solidFill>
            <a:prstDash val="solid"/>
          </a:ln>
        </p:spPr>
      </p:sp>
      <p:sp>
        <p:nvSpPr>
          <p:cNvPr id="19" name="Shape 14"/>
          <p:cNvSpPr/>
          <p:nvPr/>
        </p:nvSpPr>
        <p:spPr>
          <a:xfrm>
            <a:off x="7601307" y="3419951"/>
            <a:ext cx="542092" cy="542092"/>
          </a:xfrm>
          <a:prstGeom prst="roundRect">
            <a:avLst>
              <a:gd name="adj" fmla="val 16866299"/>
            </a:avLst>
          </a:prstGeom>
          <a:solidFill>
            <a:srgbClr val="091231"/>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0373" y="3569018"/>
            <a:ext cx="243959" cy="243959"/>
          </a:xfrm>
          <a:prstGeom prst="rect">
            <a:avLst/>
          </a:prstGeom>
        </p:spPr>
      </p:pic>
      <p:sp>
        <p:nvSpPr>
          <p:cNvPr id="21" name="Text 15"/>
          <p:cNvSpPr/>
          <p:nvPr/>
        </p:nvSpPr>
        <p:spPr>
          <a:xfrm>
            <a:off x="7601307" y="4142661"/>
            <a:ext cx="2148245"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Total Premium Payable</a:t>
            </a:r>
            <a:endParaRPr lang="en-US" sz="1550" dirty="0"/>
          </a:p>
        </p:txBody>
      </p:sp>
      <p:sp>
        <p:nvSpPr>
          <p:cNvPr id="22" name="Text 16"/>
          <p:cNvSpPr/>
          <p:nvPr/>
        </p:nvSpPr>
        <p:spPr>
          <a:xfrm>
            <a:off x="7601307" y="4501991"/>
            <a:ext cx="611040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Remaining outstanding premium amount due from policyholders.</a:t>
            </a:r>
            <a:endParaRPr lang="en-US" sz="1400" dirty="0"/>
          </a:p>
        </p:txBody>
      </p:sp>
      <p:sp>
        <p:nvSpPr>
          <p:cNvPr id="23" name="Shape 17"/>
          <p:cNvSpPr/>
          <p:nvPr/>
        </p:nvSpPr>
        <p:spPr>
          <a:xfrm>
            <a:off x="722828" y="5167551"/>
            <a:ext cx="6502003" cy="1762839"/>
          </a:xfrm>
          <a:prstGeom prst="roundRect">
            <a:avLst>
              <a:gd name="adj" fmla="val 15378"/>
            </a:avLst>
          </a:prstGeom>
          <a:solidFill>
            <a:srgbClr val="0A081B"/>
          </a:solidFill>
          <a:ln w="15240">
            <a:solidFill>
              <a:srgbClr val="16FFBB"/>
            </a:solidFill>
            <a:prstDash val="solid"/>
          </a:ln>
        </p:spPr>
      </p:sp>
      <p:sp>
        <p:nvSpPr>
          <p:cNvPr id="24" name="Shape 18"/>
          <p:cNvSpPr/>
          <p:nvPr/>
        </p:nvSpPr>
        <p:spPr>
          <a:xfrm>
            <a:off x="918686" y="5363408"/>
            <a:ext cx="542092" cy="542092"/>
          </a:xfrm>
          <a:prstGeom prst="roundRect">
            <a:avLst>
              <a:gd name="adj" fmla="val 16866299"/>
            </a:avLst>
          </a:prstGeom>
          <a:solidFill>
            <a:srgbClr val="16FFBB"/>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7753" y="5512475"/>
            <a:ext cx="243959" cy="243959"/>
          </a:xfrm>
          <a:prstGeom prst="rect">
            <a:avLst/>
          </a:prstGeom>
        </p:spPr>
      </p:pic>
      <p:sp>
        <p:nvSpPr>
          <p:cNvPr id="26" name="Text 19"/>
          <p:cNvSpPr/>
          <p:nvPr/>
        </p:nvSpPr>
        <p:spPr>
          <a:xfrm>
            <a:off x="918686" y="6086118"/>
            <a:ext cx="2007989"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Annual Premium</a:t>
            </a:r>
            <a:endParaRPr lang="en-US" sz="1550" dirty="0"/>
          </a:p>
        </p:txBody>
      </p:sp>
      <p:sp>
        <p:nvSpPr>
          <p:cNvPr id="27" name="Text 20"/>
          <p:cNvSpPr/>
          <p:nvPr/>
        </p:nvSpPr>
        <p:spPr>
          <a:xfrm>
            <a:off x="918686" y="6445448"/>
            <a:ext cx="611028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Total premium expected or collected within the current fiscal year.</a:t>
            </a:r>
            <a:endParaRPr lang="en-US" sz="1400" dirty="0"/>
          </a:p>
        </p:txBody>
      </p:sp>
      <p:sp>
        <p:nvSpPr>
          <p:cNvPr id="28" name="Shape 21"/>
          <p:cNvSpPr/>
          <p:nvPr/>
        </p:nvSpPr>
        <p:spPr>
          <a:xfrm>
            <a:off x="7405449" y="5167551"/>
            <a:ext cx="6502122" cy="1762839"/>
          </a:xfrm>
          <a:prstGeom prst="roundRect">
            <a:avLst>
              <a:gd name="adj" fmla="val 15378"/>
            </a:avLst>
          </a:prstGeom>
          <a:solidFill>
            <a:srgbClr val="0A081B"/>
          </a:solidFill>
          <a:ln w="15240">
            <a:solidFill>
              <a:srgbClr val="29DDDA"/>
            </a:solidFill>
            <a:prstDash val="solid"/>
          </a:ln>
        </p:spPr>
      </p:sp>
      <p:sp>
        <p:nvSpPr>
          <p:cNvPr id="29" name="Shape 22"/>
          <p:cNvSpPr/>
          <p:nvPr/>
        </p:nvSpPr>
        <p:spPr>
          <a:xfrm>
            <a:off x="7601307" y="5363408"/>
            <a:ext cx="542092" cy="542092"/>
          </a:xfrm>
          <a:prstGeom prst="roundRect">
            <a:avLst>
              <a:gd name="adj" fmla="val 16866299"/>
            </a:avLst>
          </a:prstGeom>
          <a:solidFill>
            <a:srgbClr val="29DDDA"/>
          </a:solidFill>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0373" y="5512475"/>
            <a:ext cx="243959" cy="243959"/>
          </a:xfrm>
          <a:prstGeom prst="rect">
            <a:avLst/>
          </a:prstGeom>
        </p:spPr>
      </p:pic>
      <p:sp>
        <p:nvSpPr>
          <p:cNvPr id="31" name="Text 23"/>
          <p:cNvSpPr/>
          <p:nvPr/>
        </p:nvSpPr>
        <p:spPr>
          <a:xfrm>
            <a:off x="7601307" y="6086118"/>
            <a:ext cx="2210753" cy="25098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Underwriting Expenses</a:t>
            </a:r>
            <a:endParaRPr lang="en-US" sz="1550" dirty="0"/>
          </a:p>
        </p:txBody>
      </p:sp>
      <p:sp>
        <p:nvSpPr>
          <p:cNvPr id="32" name="Text 24"/>
          <p:cNvSpPr/>
          <p:nvPr/>
        </p:nvSpPr>
        <p:spPr>
          <a:xfrm>
            <a:off x="7601307" y="6445448"/>
            <a:ext cx="6110407" cy="289084"/>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Costs incurred during the process of evaluating and insuring risks.</a:t>
            </a:r>
            <a:endParaRPr lang="en-US" sz="1400" dirty="0"/>
          </a:p>
        </p:txBody>
      </p:sp>
      <p:sp>
        <p:nvSpPr>
          <p:cNvPr id="33" name="Text 25"/>
          <p:cNvSpPr/>
          <p:nvPr/>
        </p:nvSpPr>
        <p:spPr>
          <a:xfrm>
            <a:off x="722828" y="7133630"/>
            <a:ext cx="13184743" cy="578168"/>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This comprehensive KPI dashboard provides an executive-ready view, allowing stakeholders to quickly grasp the financial health and operational performance of the insurance portfolio. Each card is designed for clarity and immediate insight.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5233332"/>
          </a:xfrm>
          <a:prstGeom prst="rect">
            <a:avLst/>
          </a:prstGeom>
        </p:spPr>
      </p:pic>
      <p:sp>
        <p:nvSpPr>
          <p:cNvPr id="3" name="Shape 0"/>
          <p:cNvSpPr/>
          <p:nvPr/>
        </p:nvSpPr>
        <p:spPr>
          <a:xfrm>
            <a:off x="0" y="0"/>
            <a:ext cx="14630400" cy="15233332"/>
          </a:xfrm>
          <a:prstGeom prst="rect">
            <a:avLst/>
          </a:prstGeom>
          <a:solidFill>
            <a:srgbClr val="0A081B">
              <a:alpha val="80000"/>
            </a:srgbClr>
          </a:solidFill>
          <a:ln/>
        </p:spPr>
      </p:sp>
      <p:sp>
        <p:nvSpPr>
          <p:cNvPr id="4" name="Text 1"/>
          <p:cNvSpPr/>
          <p:nvPr/>
        </p:nvSpPr>
        <p:spPr>
          <a:xfrm>
            <a:off x="440531" y="302895"/>
            <a:ext cx="5308521"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Maturity Amount (Complex Logic Given by GM)</a:t>
            </a:r>
            <a:endParaRPr lang="en-US" sz="1900" dirty="0"/>
          </a:p>
        </p:txBody>
      </p:sp>
      <p:pic>
        <p:nvPicPr>
          <p:cNvPr id="5" name="Image 1" descr="preencoded.png"/>
          <p:cNvPicPr>
            <a:picLocks noChangeAspect="1"/>
          </p:cNvPicPr>
          <p:nvPr/>
        </p:nvPicPr>
        <p:blipFill>
          <a:blip r:embed="rId4"/>
          <a:stretch>
            <a:fillRect/>
          </a:stretch>
        </p:blipFill>
        <p:spPr>
          <a:xfrm>
            <a:off x="440531" y="774025"/>
            <a:ext cx="9692878" cy="5286970"/>
          </a:xfrm>
          <a:prstGeom prst="rect">
            <a:avLst/>
          </a:prstGeom>
        </p:spPr>
      </p:pic>
      <p:sp>
        <p:nvSpPr>
          <p:cNvPr id="6" name="Shape 2"/>
          <p:cNvSpPr/>
          <p:nvPr/>
        </p:nvSpPr>
        <p:spPr>
          <a:xfrm>
            <a:off x="440531" y="6184821"/>
            <a:ext cx="13749337" cy="455771"/>
          </a:xfrm>
          <a:prstGeom prst="roundRect">
            <a:avLst>
              <a:gd name="adj" fmla="val 36251"/>
            </a:avLst>
          </a:prstGeom>
          <a:solidFill>
            <a:srgbClr val="004D36"/>
          </a:solidFill>
          <a:ln/>
        </p:spPr>
      </p:sp>
      <p:pic>
        <p:nvPicPr>
          <p:cNvPr id="7" name="Image 2" descr="preencoded.png"/>
          <p:cNvPicPr>
            <a:picLocks noChangeAspect="1"/>
          </p:cNvPicPr>
          <p:nvPr/>
        </p:nvPicPr>
        <p:blipFill>
          <a:blip r:embed="rId5"/>
          <a:stretch>
            <a:fillRect/>
          </a:stretch>
        </p:blipFill>
        <p:spPr>
          <a:xfrm>
            <a:off x="550664" y="6329720"/>
            <a:ext cx="152876" cy="122277"/>
          </a:xfrm>
          <a:prstGeom prst="rect">
            <a:avLst/>
          </a:prstGeom>
        </p:spPr>
      </p:pic>
      <p:sp>
        <p:nvSpPr>
          <p:cNvPr id="8" name="Text 3"/>
          <p:cNvSpPr/>
          <p:nvPr/>
        </p:nvSpPr>
        <p:spPr>
          <a:xfrm>
            <a:off x="813673" y="6322457"/>
            <a:ext cx="3121223" cy="152995"/>
          </a:xfrm>
          <a:prstGeom prst="rect">
            <a:avLst/>
          </a:prstGeom>
          <a:noFill/>
          <a:ln/>
        </p:spPr>
        <p:txBody>
          <a:bodyPr wrap="none" lIns="0" tIns="0" rIns="0" bIns="0" rtlCol="0" anchor="t"/>
          <a:lstStyle/>
          <a:p>
            <a:pPr marL="0" indent="0" algn="l">
              <a:lnSpc>
                <a:spcPts val="1200"/>
              </a:lnSpc>
              <a:buNone/>
            </a:pPr>
            <a:r>
              <a:rPr lang="en-US" sz="950" b="1" dirty="0">
                <a:solidFill>
                  <a:srgbClr val="FFFFFF"/>
                </a:solidFill>
                <a:latin typeface="Spline Sans Bold" pitchFamily="34" charset="0"/>
                <a:ea typeface="Spline Sans Bold" pitchFamily="34" charset="-122"/>
                <a:cs typeface="Spline Sans Bold" pitchFamily="34" charset="-120"/>
              </a:rPr>
              <a:t>This is your main highlight — include it exactly like this:</a:t>
            </a:r>
            <a:endParaRPr lang="en-US" sz="950" dirty="0"/>
          </a:p>
        </p:txBody>
      </p:sp>
      <p:sp>
        <p:nvSpPr>
          <p:cNvPr id="9" name="Text 4"/>
          <p:cNvSpPr/>
          <p:nvPr/>
        </p:nvSpPr>
        <p:spPr>
          <a:xfrm>
            <a:off x="440531" y="6863477"/>
            <a:ext cx="5338524" cy="704850"/>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This section outlines the sophisticated DAX logic used to calculate the Maturity Amount for insurance policies. It incorporates various factors such as annual premium, policy tenure, and policy status, with special conditions for specific policy types and premium thresholds. The complexity reflects a nuanced approach to financial modeling, ensuring accurate projections based on a multi-tiered return rate structure.</a:t>
            </a:r>
            <a:endParaRPr lang="en-US" sz="850" dirty="0"/>
          </a:p>
        </p:txBody>
      </p:sp>
      <p:pic>
        <p:nvPicPr>
          <p:cNvPr id="10" name="Image 3" descr="preencoded.png"/>
          <p:cNvPicPr>
            <a:picLocks noChangeAspect="1"/>
          </p:cNvPicPr>
          <p:nvPr/>
        </p:nvPicPr>
        <p:blipFill>
          <a:blip r:embed="rId6"/>
          <a:stretch>
            <a:fillRect/>
          </a:stretch>
        </p:blipFill>
        <p:spPr>
          <a:xfrm>
            <a:off x="440531" y="7692152"/>
            <a:ext cx="5338524" cy="4237792"/>
          </a:xfrm>
          <a:prstGeom prst="rect">
            <a:avLst/>
          </a:prstGeom>
        </p:spPr>
      </p:pic>
      <p:sp>
        <p:nvSpPr>
          <p:cNvPr id="11" name="Text 5"/>
          <p:cNvSpPr/>
          <p:nvPr/>
        </p:nvSpPr>
        <p:spPr>
          <a:xfrm>
            <a:off x="2623080" y="9304552"/>
            <a:ext cx="959368" cy="974967"/>
          </a:xfrm>
          <a:prstGeom prst="rect">
            <a:avLst/>
          </a:prstGeom>
          <a:noFill/>
          <a:ln/>
        </p:spPr>
        <p:txBody>
          <a:bodyPr wrap="square" lIns="0" tIns="0" rIns="0" bIns="0" rtlCol="0" anchor="t"/>
          <a:lstStyle/>
          <a:p>
            <a:pPr marL="0" indent="0" algn="ctr">
              <a:lnSpc>
                <a:spcPts val="1500"/>
              </a:lnSpc>
              <a:buNone/>
            </a:pPr>
            <a:r>
              <a:rPr lang="en-US" sz="1200" b="1" dirty="0">
                <a:solidFill>
                  <a:srgbClr val="000000"/>
                </a:solidFill>
                <a:latin typeface="Spline Sans Bold" pitchFamily="34" charset="0"/>
                <a:ea typeface="Spline Sans Bold" pitchFamily="34" charset="-122"/>
                <a:cs typeface="Spline Sans Bold" pitchFamily="34" charset="-120"/>
              </a:rPr>
              <a:t>Maturity Amount (Complex Logic Given by GM)</a:t>
            </a:r>
            <a:endParaRPr lang="en-US" sz="1200" dirty="0"/>
          </a:p>
        </p:txBody>
      </p:sp>
      <p:sp>
        <p:nvSpPr>
          <p:cNvPr id="12" name="Text 6"/>
          <p:cNvSpPr/>
          <p:nvPr/>
        </p:nvSpPr>
        <p:spPr>
          <a:xfrm>
            <a:off x="3566849" y="8111070"/>
            <a:ext cx="1427231" cy="19499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Premium</a:t>
            </a:r>
            <a:endParaRPr lang="en-US" sz="1200" dirty="0"/>
          </a:p>
        </p:txBody>
      </p:sp>
      <p:sp>
        <p:nvSpPr>
          <p:cNvPr id="13" name="Text 7"/>
          <p:cNvSpPr/>
          <p:nvPr/>
        </p:nvSpPr>
        <p:spPr>
          <a:xfrm>
            <a:off x="3566849" y="8368461"/>
            <a:ext cx="1427231" cy="350988"/>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Regular payment amount</a:t>
            </a:r>
            <a:endParaRPr lang="en-US" sz="1050" dirty="0"/>
          </a:p>
        </p:txBody>
      </p:sp>
      <p:sp>
        <p:nvSpPr>
          <p:cNvPr id="14" name="Text 8"/>
          <p:cNvSpPr/>
          <p:nvPr/>
        </p:nvSpPr>
        <p:spPr>
          <a:xfrm>
            <a:off x="1187927" y="8198817"/>
            <a:ext cx="1427231" cy="19499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Maturity Amount</a:t>
            </a:r>
            <a:endParaRPr lang="en-US" sz="1200" dirty="0"/>
          </a:p>
        </p:txBody>
      </p:sp>
      <p:sp>
        <p:nvSpPr>
          <p:cNvPr id="15" name="Text 9"/>
          <p:cNvSpPr/>
          <p:nvPr/>
        </p:nvSpPr>
        <p:spPr>
          <a:xfrm>
            <a:off x="1187927" y="8456208"/>
            <a:ext cx="1427231" cy="175493"/>
          </a:xfrm>
          <a:prstGeom prst="rect">
            <a:avLst/>
          </a:prstGeom>
          <a:noFill/>
          <a:ln/>
        </p:spPr>
        <p:txBody>
          <a:bodyPr wrap="non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Final computed value</a:t>
            </a:r>
            <a:endParaRPr lang="en-US" sz="1050" dirty="0"/>
          </a:p>
        </p:txBody>
      </p:sp>
      <p:sp>
        <p:nvSpPr>
          <p:cNvPr id="16" name="Text 10"/>
          <p:cNvSpPr/>
          <p:nvPr/>
        </p:nvSpPr>
        <p:spPr>
          <a:xfrm>
            <a:off x="1187927" y="10983324"/>
            <a:ext cx="1427231" cy="194995"/>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Policy Name</a:t>
            </a:r>
            <a:endParaRPr lang="en-US" sz="1200" dirty="0"/>
          </a:p>
        </p:txBody>
      </p:sp>
      <p:sp>
        <p:nvSpPr>
          <p:cNvPr id="17" name="Text 11"/>
          <p:cNvSpPr/>
          <p:nvPr/>
        </p:nvSpPr>
        <p:spPr>
          <a:xfrm>
            <a:off x="1187927" y="11240716"/>
            <a:ext cx="1427231" cy="175494"/>
          </a:xfrm>
          <a:prstGeom prst="rect">
            <a:avLst/>
          </a:prstGeom>
          <a:noFill/>
          <a:ln/>
        </p:spPr>
        <p:txBody>
          <a:bodyPr wrap="non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Product identifier</a:t>
            </a:r>
            <a:endParaRPr lang="en-US" sz="1050" dirty="0"/>
          </a:p>
        </p:txBody>
      </p:sp>
      <p:sp>
        <p:nvSpPr>
          <p:cNvPr id="18" name="Text 12"/>
          <p:cNvSpPr/>
          <p:nvPr/>
        </p:nvSpPr>
        <p:spPr>
          <a:xfrm>
            <a:off x="3566849" y="10983324"/>
            <a:ext cx="1427231" cy="194995"/>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Policy Status</a:t>
            </a:r>
            <a:endParaRPr lang="en-US" sz="1200" dirty="0"/>
          </a:p>
        </p:txBody>
      </p:sp>
      <p:sp>
        <p:nvSpPr>
          <p:cNvPr id="19" name="Text 13"/>
          <p:cNvSpPr/>
          <p:nvPr/>
        </p:nvSpPr>
        <p:spPr>
          <a:xfrm>
            <a:off x="3566849" y="11240716"/>
            <a:ext cx="1427231" cy="175494"/>
          </a:xfrm>
          <a:prstGeom prst="rect">
            <a:avLst/>
          </a:prstGeom>
          <a:noFill/>
          <a:ln/>
        </p:spPr>
        <p:txBody>
          <a:bodyPr wrap="non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Active or lapsed state</a:t>
            </a:r>
            <a:endParaRPr lang="en-US" sz="1050" dirty="0"/>
          </a:p>
        </p:txBody>
      </p:sp>
      <p:sp>
        <p:nvSpPr>
          <p:cNvPr id="20" name="Text 14"/>
          <p:cNvSpPr/>
          <p:nvPr/>
        </p:nvSpPr>
        <p:spPr>
          <a:xfrm>
            <a:off x="4081632" y="9571571"/>
            <a:ext cx="1458430" cy="19499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Tenure</a:t>
            </a:r>
            <a:endParaRPr lang="en-US" sz="1200" dirty="0"/>
          </a:p>
        </p:txBody>
      </p:sp>
      <p:sp>
        <p:nvSpPr>
          <p:cNvPr id="21" name="Text 15"/>
          <p:cNvSpPr/>
          <p:nvPr/>
        </p:nvSpPr>
        <p:spPr>
          <a:xfrm>
            <a:off x="4081632" y="9828963"/>
            <a:ext cx="1458430" cy="175494"/>
          </a:xfrm>
          <a:prstGeom prst="rect">
            <a:avLst/>
          </a:prstGeom>
          <a:noFill/>
          <a:ln/>
        </p:spPr>
        <p:txBody>
          <a:bodyPr wrap="non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Policy duration in years</a:t>
            </a:r>
            <a:endParaRPr lang="en-US" sz="1050" dirty="0"/>
          </a:p>
        </p:txBody>
      </p:sp>
      <p:sp>
        <p:nvSpPr>
          <p:cNvPr id="22" name="Text 16"/>
          <p:cNvSpPr/>
          <p:nvPr/>
        </p:nvSpPr>
        <p:spPr>
          <a:xfrm>
            <a:off x="665345" y="9491623"/>
            <a:ext cx="1458430" cy="19499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Return Rate</a:t>
            </a:r>
            <a:endParaRPr lang="en-US" sz="1200" dirty="0"/>
          </a:p>
        </p:txBody>
      </p:sp>
      <p:sp>
        <p:nvSpPr>
          <p:cNvPr id="23" name="Text 17"/>
          <p:cNvSpPr/>
          <p:nvPr/>
        </p:nvSpPr>
        <p:spPr>
          <a:xfrm>
            <a:off x="665345" y="9749015"/>
            <a:ext cx="1458430" cy="350989"/>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Rate derived from factors</a:t>
            </a:r>
            <a:endParaRPr lang="en-US" sz="1050" dirty="0"/>
          </a:p>
        </p:txBody>
      </p:sp>
      <p:sp>
        <p:nvSpPr>
          <p:cNvPr id="24" name="Shape 18"/>
          <p:cNvSpPr/>
          <p:nvPr/>
        </p:nvSpPr>
        <p:spPr>
          <a:xfrm>
            <a:off x="6055281" y="6888242"/>
            <a:ext cx="8142089" cy="7918371"/>
          </a:xfrm>
          <a:prstGeom prst="roundRect">
            <a:avLst>
              <a:gd name="adj" fmla="val 2087"/>
            </a:avLst>
          </a:prstGeom>
          <a:solidFill>
            <a:srgbClr val="171528"/>
          </a:solidFill>
          <a:ln/>
        </p:spPr>
      </p:sp>
      <p:sp>
        <p:nvSpPr>
          <p:cNvPr id="25" name="Shape 19"/>
          <p:cNvSpPr/>
          <p:nvPr/>
        </p:nvSpPr>
        <p:spPr>
          <a:xfrm>
            <a:off x="6049804" y="6888242"/>
            <a:ext cx="8153043" cy="7918371"/>
          </a:xfrm>
          <a:prstGeom prst="roundRect">
            <a:avLst>
              <a:gd name="adj" fmla="val 209"/>
            </a:avLst>
          </a:prstGeom>
          <a:solidFill>
            <a:srgbClr val="171528"/>
          </a:solidFill>
          <a:ln/>
        </p:spPr>
      </p:sp>
      <p:sp>
        <p:nvSpPr>
          <p:cNvPr id="26" name="Text 20"/>
          <p:cNvSpPr/>
          <p:nvPr/>
        </p:nvSpPr>
        <p:spPr>
          <a:xfrm>
            <a:off x="6159937" y="6970752"/>
            <a:ext cx="7932777" cy="7753350"/>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highlight>
                  <a:srgbClr val="171528"/>
                </a:highlight>
                <a:latin typeface="Consolas" pitchFamily="34" charset="0"/>
                <a:ea typeface="Consolas" pitchFamily="34" charset="-122"/>
                <a:cs typeface="Consolas" pitchFamily="34" charset="-120"/>
              </a:rPr>
              <a:t>Maturity Amount = VAR Premium = 'FCT Insurance_Policy_Table'[Total Anuunal Premium] VAR Tenure = 'FCT Insurance_Policy_Table'[Tenure (Years)] VAR PolicyStatus = 'FCT Insurance_Policy_Table'[Policy Status] VAR PolicyName = RELATED('DM Policy_Protection_Plan'[Policy Name])RETURN IF ( PolicyStatus &lt;&gt; "ACTIVE", 0, VAR IsSpecialPlan = PolicyName IN { "Future Assure Plan", "Retire Secure", "Smart Term Protect", "Guaranteed wealth Builder", "child Education Plus", "Jeevan Suraksha", "Income Protection Plan", "whole Life Shield", "ULIP Growth Plan", "Life Growth Advantage" }VAR ReturnRate =    SWITCH (        TRUE (),        -- SPECIAL PLAN RULE        IsSpecialPlan &amp;&amp; Premium &lt; 40000 &amp;&amp; Tenure &lt;= 8, 0.08,        -- PREMIUM &lt; 40k RULE        Premium &lt; 40000 &amp;&amp; Tenure &lt;= 8, 0.08,        Premium &lt; 40000 &amp;&amp; Tenure = 10, 0.04,        Premium &lt; 40000 &amp;&amp; Tenure = 12, 0.045,        Premium &lt; 40000 &amp;&amp; Tenure = 15, 0.05,        Premium &lt; 40000 &amp;&amp; Tenure = 20, 0.055,        Premium &lt; 40000 &amp;&amp; Tenure = 22, 0.06,        Premium &lt; 40000 &amp;&amp; Tenure = 25, 0.065,        Premium &lt; 40000 &amp;&amp; Tenure = 30, 0.08,        -- PREMIUM 40k–80k RULE        Premium &gt;= 40000 &amp;&amp; Premium &lt; 80000 &amp;&amp; Tenure = 10, 0.05,        Premium &gt;= 40000 &amp;&amp; Premium &lt; 80000 &amp;&amp; Tenure = 12, 0.06,        Premium &gt;= 40000 &amp;&amp; Premium &lt; 80000 &amp;&amp; Tenure = 15, 0.07,        Premium &gt;= 40000 &amp;&amp; Premium &lt; 80000 &amp;&amp; Tenure = 20, 0.075,        Premium &gt;= 40000 &amp;&amp; Premium &lt; 80000 &amp;&amp; Tenure = 22, 0.08,        Premium &gt;= 40000 &amp;&amp; Premium &lt; 80000 &amp;&amp; Tenure = 25, 0.085,        Premium &gt;= 40000 &amp;&amp; Premium &lt; 80000 &amp;&amp; Tenure = 30, 0.10,        -- PREMIUM &gt;= 80k RULE        Premium &gt;= 80000 &amp;&amp; Tenure = 10, 0.08,        Premium &gt;= 80000 &amp;&amp; Tenure = 12, 0.085,        Premium &gt;= 80000 &amp;&amp; Tenure = 15, 0.09,        Premium &gt;= 80000 &amp;&amp; Tenure = 20, 0.095,        Premium &gt;= 80000 &amp;&amp; Tenure = 22, 0.10,        Premium &gt;= 80000 &amp;&amp; Tenure = 25, 0.15,        Premium &gt;= 80000 &amp;&amp; Tenure = 30, 0.20    )RETURN    Premium * Tenure * (1 + ReturnRate)</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1217057"/>
            <a:ext cx="6587966"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Premium Distribution by Policy Type</a:t>
            </a:r>
            <a:endParaRPr lang="en-US" sz="3050" dirty="0"/>
          </a:p>
        </p:txBody>
      </p:sp>
      <p:sp>
        <p:nvSpPr>
          <p:cNvPr id="3" name="Text 1"/>
          <p:cNvSpPr/>
          <p:nvPr/>
        </p:nvSpPr>
        <p:spPr>
          <a:xfrm>
            <a:off x="881063" y="2235160"/>
            <a:ext cx="6165413"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Understanding which policy types drive the most premium revenue is crucial for strategic product development and marketing efforts. This chart highlights the proportional contribution of each policy category to the total premium collected.</a:t>
            </a:r>
            <a:endParaRPr lang="en-US" sz="1700" dirty="0"/>
          </a:p>
        </p:txBody>
      </p:sp>
      <p:sp>
        <p:nvSpPr>
          <p:cNvPr id="4" name="Shape 2"/>
          <p:cNvSpPr/>
          <p:nvPr/>
        </p:nvSpPr>
        <p:spPr>
          <a:xfrm>
            <a:off x="881063" y="4245054"/>
            <a:ext cx="6165413" cy="2519601"/>
          </a:xfrm>
          <a:prstGeom prst="roundRect">
            <a:avLst>
              <a:gd name="adj" fmla="val 13115"/>
            </a:avLst>
          </a:prstGeom>
          <a:solidFill>
            <a:srgbClr val="004D36"/>
          </a:solidFill>
          <a:ln/>
        </p:spPr>
      </p:sp>
      <p:pic>
        <p:nvPicPr>
          <p:cNvPr id="5" name="Image 0" descr="preencoded.png"/>
          <p:cNvPicPr>
            <a:picLocks noChangeAspect="1"/>
          </p:cNvPicPr>
          <p:nvPr/>
        </p:nvPicPr>
        <p:blipFill>
          <a:blip r:embed="rId3"/>
          <a:stretch>
            <a:fillRect/>
          </a:stretch>
        </p:blipFill>
        <p:spPr>
          <a:xfrm>
            <a:off x="1101328" y="4542353"/>
            <a:ext cx="305872" cy="244673"/>
          </a:xfrm>
          <a:prstGeom prst="rect">
            <a:avLst/>
          </a:prstGeom>
        </p:spPr>
      </p:pic>
      <p:sp>
        <p:nvSpPr>
          <p:cNvPr id="6" name="Text 3"/>
          <p:cNvSpPr/>
          <p:nvPr/>
        </p:nvSpPr>
        <p:spPr>
          <a:xfrm>
            <a:off x="1627465" y="4520327"/>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pline Sans Bold" pitchFamily="34" charset="0"/>
                <a:ea typeface="Spline Sans Bold" pitchFamily="34" charset="-122"/>
                <a:cs typeface="Spline Sans Bold" pitchFamily="34" charset="-120"/>
              </a:rPr>
              <a:t>Key Insight</a:t>
            </a:r>
            <a:endParaRPr lang="en-US" sz="1900" dirty="0"/>
          </a:p>
        </p:txBody>
      </p:sp>
      <p:sp>
        <p:nvSpPr>
          <p:cNvPr id="7" name="Text 4"/>
          <p:cNvSpPr/>
          <p:nvPr/>
        </p:nvSpPr>
        <p:spPr>
          <a:xfrm>
            <a:off x="1627465" y="5046583"/>
            <a:ext cx="5198745" cy="140970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Barlow" pitchFamily="34" charset="0"/>
                <a:ea typeface="Barlow" pitchFamily="34" charset="-122"/>
                <a:cs typeface="Barlow" pitchFamily="34" charset="-120"/>
              </a:rPr>
              <a:t>Our analysis reveals that </a:t>
            </a:r>
            <a:r>
              <a:rPr lang="en-US" sz="1700" dirty="0">
                <a:solidFill>
                  <a:srgbClr val="000000"/>
                </a:solidFill>
                <a:highlight>
                  <a:srgbClr val="16FFBB"/>
                </a:highlight>
                <a:latin typeface="Barlow" pitchFamily="34" charset="0"/>
                <a:ea typeface="Barlow" pitchFamily="34" charset="-122"/>
                <a:cs typeface="Barlow" pitchFamily="34" charset="-120"/>
              </a:rPr>
              <a:t>Whole Life and Universal Life plans</a:t>
            </a:r>
            <a:r>
              <a:rPr lang="en-US" sz="1700" dirty="0">
                <a:solidFill>
                  <a:srgbClr val="FFFFFF"/>
                </a:solidFill>
                <a:latin typeface="Barlow" pitchFamily="34" charset="0"/>
                <a:ea typeface="Barlow" pitchFamily="34" charset="-122"/>
                <a:cs typeface="Barlow" pitchFamily="34" charset="-120"/>
              </a:rPr>
              <a:t> are the primary contributors to our premium income. This indicates strong customer demand and sustained value in these product offerings.</a:t>
            </a:r>
            <a:endParaRPr lang="en-US" sz="1700" dirty="0"/>
          </a:p>
        </p:txBody>
      </p:sp>
      <p:pic>
        <p:nvPicPr>
          <p:cNvPr id="8" name="Image 1" descr="preencoded.png"/>
          <p:cNvPicPr>
            <a:picLocks noChangeAspect="1"/>
          </p:cNvPicPr>
          <p:nvPr/>
        </p:nvPicPr>
        <p:blipFill>
          <a:blip r:embed="rId4"/>
          <a:stretch>
            <a:fillRect/>
          </a:stretch>
        </p:blipFill>
        <p:spPr>
          <a:xfrm>
            <a:off x="7591544" y="2284690"/>
            <a:ext cx="6165413" cy="2829163"/>
          </a:xfrm>
          <a:prstGeom prst="rect">
            <a:avLst/>
          </a:prstGeom>
        </p:spPr>
      </p:pic>
      <p:sp>
        <p:nvSpPr>
          <p:cNvPr id="9" name="Shape 5"/>
          <p:cNvSpPr/>
          <p:nvPr/>
        </p:nvSpPr>
        <p:spPr>
          <a:xfrm>
            <a:off x="7591544" y="5144333"/>
            <a:ext cx="220266" cy="220266"/>
          </a:xfrm>
          <a:prstGeom prst="roundRect">
            <a:avLst>
              <a:gd name="adj" fmla="val 8303"/>
            </a:avLst>
          </a:prstGeom>
          <a:solidFill>
            <a:srgbClr val="004D36"/>
          </a:solidFill>
          <a:ln/>
        </p:spPr>
      </p:sp>
      <p:sp>
        <p:nvSpPr>
          <p:cNvPr id="10" name="Text 6"/>
          <p:cNvSpPr/>
          <p:nvPr/>
        </p:nvSpPr>
        <p:spPr>
          <a:xfrm>
            <a:off x="7872770" y="5144333"/>
            <a:ext cx="1009531" cy="220266"/>
          </a:xfrm>
          <a:prstGeom prst="rect">
            <a:avLst/>
          </a:prstGeom>
          <a:noFill/>
          <a:ln/>
        </p:spPr>
        <p:txBody>
          <a:bodyPr wrap="non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Whole Life</a:t>
            </a:r>
            <a:endParaRPr lang="en-US" sz="1700" dirty="0"/>
          </a:p>
        </p:txBody>
      </p:sp>
      <p:sp>
        <p:nvSpPr>
          <p:cNvPr id="11" name="Shape 7"/>
          <p:cNvSpPr/>
          <p:nvPr/>
        </p:nvSpPr>
        <p:spPr>
          <a:xfrm>
            <a:off x="9697402" y="5144333"/>
            <a:ext cx="220266" cy="220266"/>
          </a:xfrm>
          <a:prstGeom prst="roundRect">
            <a:avLst>
              <a:gd name="adj" fmla="val 8303"/>
            </a:avLst>
          </a:prstGeom>
          <a:solidFill>
            <a:srgbClr val="009E70"/>
          </a:solidFill>
          <a:ln/>
        </p:spPr>
      </p:sp>
      <p:sp>
        <p:nvSpPr>
          <p:cNvPr id="12" name="Text 8"/>
          <p:cNvSpPr/>
          <p:nvPr/>
        </p:nvSpPr>
        <p:spPr>
          <a:xfrm>
            <a:off x="9978628" y="5144333"/>
            <a:ext cx="1295400" cy="220266"/>
          </a:xfrm>
          <a:prstGeom prst="rect">
            <a:avLst/>
          </a:prstGeom>
          <a:noFill/>
          <a:ln/>
        </p:spPr>
        <p:txBody>
          <a:bodyPr wrap="non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Universal Life</a:t>
            </a:r>
            <a:endParaRPr lang="en-US" sz="1700" dirty="0"/>
          </a:p>
        </p:txBody>
      </p:sp>
      <p:sp>
        <p:nvSpPr>
          <p:cNvPr id="13" name="Shape 9"/>
          <p:cNvSpPr/>
          <p:nvPr/>
        </p:nvSpPr>
        <p:spPr>
          <a:xfrm>
            <a:off x="11803380" y="5144333"/>
            <a:ext cx="220266" cy="220266"/>
          </a:xfrm>
          <a:prstGeom prst="roundRect">
            <a:avLst>
              <a:gd name="adj" fmla="val 8303"/>
            </a:avLst>
          </a:prstGeom>
          <a:solidFill>
            <a:srgbClr val="00F0AA"/>
          </a:solidFill>
          <a:ln/>
        </p:spPr>
      </p:sp>
      <p:sp>
        <p:nvSpPr>
          <p:cNvPr id="14" name="Text 10"/>
          <p:cNvSpPr/>
          <p:nvPr/>
        </p:nvSpPr>
        <p:spPr>
          <a:xfrm>
            <a:off x="12084606" y="5144333"/>
            <a:ext cx="900470" cy="220266"/>
          </a:xfrm>
          <a:prstGeom prst="rect">
            <a:avLst/>
          </a:prstGeom>
          <a:noFill/>
          <a:ln/>
        </p:spPr>
        <p:txBody>
          <a:bodyPr wrap="non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Term Life</a:t>
            </a:r>
            <a:endParaRPr lang="en-US" sz="1700" dirty="0"/>
          </a:p>
        </p:txBody>
      </p:sp>
      <p:sp>
        <p:nvSpPr>
          <p:cNvPr id="15" name="Shape 11"/>
          <p:cNvSpPr/>
          <p:nvPr/>
        </p:nvSpPr>
        <p:spPr>
          <a:xfrm>
            <a:off x="7591544" y="5516999"/>
            <a:ext cx="220266" cy="220266"/>
          </a:xfrm>
          <a:prstGeom prst="roundRect">
            <a:avLst>
              <a:gd name="adj" fmla="val 8303"/>
            </a:avLst>
          </a:prstGeom>
          <a:solidFill>
            <a:srgbClr val="42FFC8"/>
          </a:solidFill>
          <a:ln/>
        </p:spPr>
      </p:sp>
      <p:sp>
        <p:nvSpPr>
          <p:cNvPr id="16" name="Text 12"/>
          <p:cNvSpPr/>
          <p:nvPr/>
        </p:nvSpPr>
        <p:spPr>
          <a:xfrm>
            <a:off x="7872770" y="5516999"/>
            <a:ext cx="455295" cy="220266"/>
          </a:xfrm>
          <a:prstGeom prst="rect">
            <a:avLst/>
          </a:prstGeom>
          <a:noFill/>
          <a:ln/>
        </p:spPr>
        <p:txBody>
          <a:bodyPr wrap="non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ULIP</a:t>
            </a:r>
            <a:endParaRPr lang="en-US" sz="1700" dirty="0"/>
          </a:p>
        </p:txBody>
      </p:sp>
      <p:sp>
        <p:nvSpPr>
          <p:cNvPr id="17" name="Shape 13"/>
          <p:cNvSpPr/>
          <p:nvPr/>
        </p:nvSpPr>
        <p:spPr>
          <a:xfrm>
            <a:off x="9697402" y="5516999"/>
            <a:ext cx="220266" cy="220266"/>
          </a:xfrm>
          <a:prstGeom prst="roundRect">
            <a:avLst>
              <a:gd name="adj" fmla="val 8303"/>
            </a:avLst>
          </a:prstGeom>
          <a:solidFill>
            <a:srgbClr val="94FFE0"/>
          </a:solidFill>
          <a:ln/>
        </p:spPr>
      </p:sp>
      <p:sp>
        <p:nvSpPr>
          <p:cNvPr id="18" name="Text 14"/>
          <p:cNvSpPr/>
          <p:nvPr/>
        </p:nvSpPr>
        <p:spPr>
          <a:xfrm>
            <a:off x="9978628" y="5516999"/>
            <a:ext cx="1142167" cy="220266"/>
          </a:xfrm>
          <a:prstGeom prst="rect">
            <a:avLst/>
          </a:prstGeom>
          <a:noFill/>
          <a:ln/>
        </p:spPr>
        <p:txBody>
          <a:bodyPr wrap="non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Endowment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1117997"/>
            <a:ext cx="6011942"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Top Performing Policies by Name</a:t>
            </a:r>
            <a:endParaRPr lang="en-US" sz="3050" dirty="0"/>
          </a:p>
        </p:txBody>
      </p:sp>
      <p:pic>
        <p:nvPicPr>
          <p:cNvPr id="3" name="Image 0" descr="preencoded.png"/>
          <p:cNvPicPr>
            <a:picLocks noChangeAspect="1"/>
          </p:cNvPicPr>
          <p:nvPr/>
        </p:nvPicPr>
        <p:blipFill>
          <a:blip r:embed="rId3"/>
          <a:stretch>
            <a:fillRect/>
          </a:stretch>
        </p:blipFill>
        <p:spPr>
          <a:xfrm>
            <a:off x="881063" y="2185630"/>
            <a:ext cx="4824770" cy="1637824"/>
          </a:xfrm>
          <a:prstGeom prst="rect">
            <a:avLst/>
          </a:prstGeom>
        </p:spPr>
      </p:pic>
      <p:sp>
        <p:nvSpPr>
          <p:cNvPr id="4" name="Shape 1"/>
          <p:cNvSpPr/>
          <p:nvPr/>
        </p:nvSpPr>
        <p:spPr>
          <a:xfrm>
            <a:off x="881063" y="3853934"/>
            <a:ext cx="220266" cy="220266"/>
          </a:xfrm>
          <a:prstGeom prst="roundRect">
            <a:avLst>
              <a:gd name="adj" fmla="val 8303"/>
            </a:avLst>
          </a:prstGeom>
          <a:solidFill>
            <a:srgbClr val="004D36"/>
          </a:solidFill>
          <a:ln/>
        </p:spPr>
      </p:sp>
      <p:sp>
        <p:nvSpPr>
          <p:cNvPr id="5" name="Text 2"/>
          <p:cNvSpPr/>
          <p:nvPr/>
        </p:nvSpPr>
        <p:spPr>
          <a:xfrm>
            <a:off x="1162288" y="3853934"/>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ULIP Growth Plan</a:t>
            </a:r>
            <a:endParaRPr lang="en-US" sz="1700" dirty="0"/>
          </a:p>
        </p:txBody>
      </p:sp>
      <p:sp>
        <p:nvSpPr>
          <p:cNvPr id="6" name="Shape 3"/>
          <p:cNvSpPr/>
          <p:nvPr/>
        </p:nvSpPr>
        <p:spPr>
          <a:xfrm>
            <a:off x="2540079" y="3853934"/>
            <a:ext cx="220266" cy="220266"/>
          </a:xfrm>
          <a:prstGeom prst="roundRect">
            <a:avLst>
              <a:gd name="adj" fmla="val 8303"/>
            </a:avLst>
          </a:prstGeom>
          <a:solidFill>
            <a:srgbClr val="009166"/>
          </a:solidFill>
          <a:ln/>
        </p:spPr>
      </p:sp>
      <p:sp>
        <p:nvSpPr>
          <p:cNvPr id="7" name="Text 4"/>
          <p:cNvSpPr/>
          <p:nvPr/>
        </p:nvSpPr>
        <p:spPr>
          <a:xfrm>
            <a:off x="2821305" y="3853934"/>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Jeevan Suraksha</a:t>
            </a:r>
            <a:endParaRPr lang="en-US" sz="1700" dirty="0"/>
          </a:p>
        </p:txBody>
      </p:sp>
      <p:sp>
        <p:nvSpPr>
          <p:cNvPr id="8" name="Shape 5"/>
          <p:cNvSpPr/>
          <p:nvPr/>
        </p:nvSpPr>
        <p:spPr>
          <a:xfrm>
            <a:off x="4199096" y="3853934"/>
            <a:ext cx="220266" cy="220266"/>
          </a:xfrm>
          <a:prstGeom prst="roundRect">
            <a:avLst>
              <a:gd name="adj" fmla="val 8303"/>
            </a:avLst>
          </a:prstGeom>
          <a:solidFill>
            <a:srgbClr val="00D596"/>
          </a:solidFill>
          <a:ln/>
        </p:spPr>
      </p:sp>
      <p:sp>
        <p:nvSpPr>
          <p:cNvPr id="9" name="Text 6"/>
          <p:cNvSpPr/>
          <p:nvPr/>
        </p:nvSpPr>
        <p:spPr>
          <a:xfrm>
            <a:off x="4480322" y="3853934"/>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Life Growth Advantage</a:t>
            </a:r>
            <a:endParaRPr lang="en-US" sz="1700" dirty="0"/>
          </a:p>
        </p:txBody>
      </p:sp>
      <p:sp>
        <p:nvSpPr>
          <p:cNvPr id="10" name="Shape 7"/>
          <p:cNvSpPr/>
          <p:nvPr/>
        </p:nvSpPr>
        <p:spPr>
          <a:xfrm>
            <a:off x="881063" y="4446865"/>
            <a:ext cx="220266" cy="220266"/>
          </a:xfrm>
          <a:prstGeom prst="roundRect">
            <a:avLst>
              <a:gd name="adj" fmla="val 8303"/>
            </a:avLst>
          </a:prstGeom>
          <a:solidFill>
            <a:srgbClr val="1AFFBC"/>
          </a:solidFill>
          <a:ln/>
        </p:spPr>
      </p:sp>
      <p:sp>
        <p:nvSpPr>
          <p:cNvPr id="11" name="Text 8"/>
          <p:cNvSpPr/>
          <p:nvPr/>
        </p:nvSpPr>
        <p:spPr>
          <a:xfrm>
            <a:off x="1162288" y="4446865"/>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Secure Future Plus</a:t>
            </a:r>
            <a:endParaRPr lang="en-US" sz="1700" dirty="0"/>
          </a:p>
        </p:txBody>
      </p:sp>
      <p:sp>
        <p:nvSpPr>
          <p:cNvPr id="12" name="Shape 9"/>
          <p:cNvSpPr/>
          <p:nvPr/>
        </p:nvSpPr>
        <p:spPr>
          <a:xfrm>
            <a:off x="2540079" y="4446865"/>
            <a:ext cx="220266" cy="220266"/>
          </a:xfrm>
          <a:prstGeom prst="roundRect">
            <a:avLst>
              <a:gd name="adj" fmla="val 8303"/>
            </a:avLst>
          </a:prstGeom>
          <a:solidFill>
            <a:srgbClr val="5EFFD0"/>
          </a:solidFill>
          <a:ln/>
        </p:spPr>
      </p:sp>
      <p:sp>
        <p:nvSpPr>
          <p:cNvPr id="13" name="Text 10"/>
          <p:cNvSpPr/>
          <p:nvPr/>
        </p:nvSpPr>
        <p:spPr>
          <a:xfrm>
            <a:off x="2821305" y="4446865"/>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Health Shield Pro</a:t>
            </a:r>
            <a:endParaRPr lang="en-US" sz="1700" dirty="0"/>
          </a:p>
        </p:txBody>
      </p:sp>
      <p:sp>
        <p:nvSpPr>
          <p:cNvPr id="14" name="Shape 11"/>
          <p:cNvSpPr/>
          <p:nvPr/>
        </p:nvSpPr>
        <p:spPr>
          <a:xfrm>
            <a:off x="4199096" y="4446865"/>
            <a:ext cx="220266" cy="220266"/>
          </a:xfrm>
          <a:prstGeom prst="roundRect">
            <a:avLst>
              <a:gd name="adj" fmla="val 8303"/>
            </a:avLst>
          </a:prstGeom>
          <a:solidFill>
            <a:srgbClr val="A2FFE4"/>
          </a:solidFill>
          <a:ln/>
        </p:spPr>
      </p:sp>
      <p:sp>
        <p:nvSpPr>
          <p:cNvPr id="15" name="Text 12"/>
          <p:cNvSpPr/>
          <p:nvPr/>
        </p:nvSpPr>
        <p:spPr>
          <a:xfrm>
            <a:off x="4480322" y="4446865"/>
            <a:ext cx="1225391" cy="440531"/>
          </a:xfrm>
          <a:prstGeom prst="rect">
            <a:avLst/>
          </a:prstGeom>
          <a:noFill/>
          <a:ln/>
        </p:spPr>
        <p:txBody>
          <a:bodyPr wrap="square" lIns="0" tIns="0" rIns="0" bIns="0" rtlCol="0" anchor="t"/>
          <a:lstStyle/>
          <a:p>
            <a:pPr marL="0" indent="0" algn="l">
              <a:lnSpc>
                <a:spcPts val="1700"/>
              </a:lnSpc>
              <a:buNone/>
            </a:pPr>
            <a:r>
              <a:rPr lang="en-US" sz="1700" dirty="0">
                <a:solidFill>
                  <a:srgbClr val="E0E4E6"/>
                </a:solidFill>
                <a:latin typeface="Barlow" pitchFamily="34" charset="0"/>
                <a:ea typeface="Barlow" pitchFamily="34" charset="-122"/>
                <a:cs typeface="Barlow" pitchFamily="34" charset="-120"/>
              </a:rPr>
              <a:t>Other Policies</a:t>
            </a:r>
            <a:endParaRPr lang="en-US" sz="1700" dirty="0"/>
          </a:p>
        </p:txBody>
      </p:sp>
      <p:sp>
        <p:nvSpPr>
          <p:cNvPr id="16" name="Text 13"/>
          <p:cNvSpPr/>
          <p:nvPr/>
        </p:nvSpPr>
        <p:spPr>
          <a:xfrm>
            <a:off x="6250900" y="2136100"/>
            <a:ext cx="7505938"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Delving deeper into policy performance by specific product names allows for granular understanding of market demand and customer preference. This analysis helps in prioritizing product development and marketing focus.</a:t>
            </a:r>
            <a:endParaRPr lang="en-US" sz="1700" dirty="0"/>
          </a:p>
        </p:txBody>
      </p:sp>
      <p:sp>
        <p:nvSpPr>
          <p:cNvPr id="17" name="Shape 14"/>
          <p:cNvSpPr/>
          <p:nvPr/>
        </p:nvSpPr>
        <p:spPr>
          <a:xfrm>
            <a:off x="6250900" y="3441144"/>
            <a:ext cx="7505938" cy="2519601"/>
          </a:xfrm>
          <a:prstGeom prst="roundRect">
            <a:avLst>
              <a:gd name="adj" fmla="val 13115"/>
            </a:avLst>
          </a:prstGeom>
          <a:solidFill>
            <a:srgbClr val="004D36"/>
          </a:solidFill>
          <a:ln/>
        </p:spPr>
      </p:sp>
      <p:pic>
        <p:nvPicPr>
          <p:cNvPr id="18" name="Image 1" descr="preencoded.png"/>
          <p:cNvPicPr>
            <a:picLocks noChangeAspect="1"/>
          </p:cNvPicPr>
          <p:nvPr/>
        </p:nvPicPr>
        <p:blipFill>
          <a:blip r:embed="rId4"/>
          <a:stretch>
            <a:fillRect/>
          </a:stretch>
        </p:blipFill>
        <p:spPr>
          <a:xfrm>
            <a:off x="6471166" y="3738443"/>
            <a:ext cx="305872" cy="244673"/>
          </a:xfrm>
          <a:prstGeom prst="rect">
            <a:avLst/>
          </a:prstGeom>
        </p:spPr>
      </p:pic>
      <p:sp>
        <p:nvSpPr>
          <p:cNvPr id="19" name="Text 15"/>
          <p:cNvSpPr/>
          <p:nvPr/>
        </p:nvSpPr>
        <p:spPr>
          <a:xfrm>
            <a:off x="6997303" y="3716417"/>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pline Sans Bold" pitchFamily="34" charset="0"/>
                <a:ea typeface="Spline Sans Bold" pitchFamily="34" charset="-122"/>
                <a:cs typeface="Spline Sans Bold" pitchFamily="34" charset="-120"/>
              </a:rPr>
              <a:t>Key Insight</a:t>
            </a:r>
            <a:endParaRPr lang="en-US" sz="1900" dirty="0"/>
          </a:p>
        </p:txBody>
      </p:sp>
      <p:sp>
        <p:nvSpPr>
          <p:cNvPr id="20" name="Text 16"/>
          <p:cNvSpPr/>
          <p:nvPr/>
        </p:nvSpPr>
        <p:spPr>
          <a:xfrm>
            <a:off x="6997303" y="4242673"/>
            <a:ext cx="6539270" cy="140970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Barlow" pitchFamily="34" charset="0"/>
                <a:ea typeface="Barlow" pitchFamily="34" charset="-122"/>
                <a:cs typeface="Barlow" pitchFamily="34" charset="-120"/>
              </a:rPr>
              <a:t>The </a:t>
            </a:r>
            <a:r>
              <a:rPr lang="en-US" sz="1700" dirty="0">
                <a:solidFill>
                  <a:srgbClr val="000000"/>
                </a:solidFill>
                <a:highlight>
                  <a:srgbClr val="29DDDA"/>
                </a:highlight>
                <a:latin typeface="Barlow" pitchFamily="34" charset="0"/>
                <a:ea typeface="Barlow" pitchFamily="34" charset="-122"/>
                <a:cs typeface="Barlow" pitchFamily="34" charset="-120"/>
              </a:rPr>
              <a:t>ULIP Growth Plan, Jeevan Suraksha, and Life Growth Advantage</a:t>
            </a:r>
            <a:r>
              <a:rPr lang="en-US" sz="1700" dirty="0">
                <a:solidFill>
                  <a:srgbClr val="FFFFFF"/>
                </a:solidFill>
                <a:latin typeface="Barlow" pitchFamily="34" charset="0"/>
                <a:ea typeface="Barlow" pitchFamily="34" charset="-122"/>
                <a:cs typeface="Barlow" pitchFamily="34" charset="-120"/>
              </a:rPr>
              <a:t> consistently dominate our premium contributions. These flagship products clearly resonate with our customer base and should be central to our growth strategy.</a:t>
            </a:r>
            <a:endParaRPr lang="en-US" sz="1700" dirty="0"/>
          </a:p>
        </p:txBody>
      </p:sp>
      <p:sp>
        <p:nvSpPr>
          <p:cNvPr id="21" name="Text 17"/>
          <p:cNvSpPr/>
          <p:nvPr/>
        </p:nvSpPr>
        <p:spPr>
          <a:xfrm>
            <a:off x="6250900" y="6208514"/>
            <a:ext cx="7505938"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Understanding these top performers enables us to replicate success factors across other product lines and optimize our portfolio for maximum profitability.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1651</Words>
  <Application>Microsoft Office PowerPoint</Application>
  <PresentationFormat>Custom</PresentationFormat>
  <Paragraphs>112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Spline Sans Bold</vt:lpstr>
      <vt:lpstr>Barlow</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 SUBHASH NAIDU</dc:creator>
  <cp:lastModifiedBy>B SUBHASH NAIDU</cp:lastModifiedBy>
  <cp:revision>2</cp:revision>
  <dcterms:created xsi:type="dcterms:W3CDTF">2025-11-19T10:36:53Z</dcterms:created>
  <dcterms:modified xsi:type="dcterms:W3CDTF">2025-11-19T10:42:20Z</dcterms:modified>
</cp:coreProperties>
</file>